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4" r:id="rId1"/>
  </p:sldMasterIdLst>
  <p:notesMasterIdLst>
    <p:notesMasterId r:id="rId50"/>
  </p:notesMasterIdLst>
  <p:handoutMasterIdLst>
    <p:handoutMasterId r:id="rId51"/>
  </p:handoutMasterIdLst>
  <p:sldIdLst>
    <p:sldId id="256" r:id="rId2"/>
    <p:sldId id="257" r:id="rId3"/>
    <p:sldId id="258" r:id="rId4"/>
    <p:sldId id="310" r:id="rId5"/>
    <p:sldId id="259" r:id="rId6"/>
    <p:sldId id="260" r:id="rId7"/>
    <p:sldId id="261" r:id="rId8"/>
    <p:sldId id="352" r:id="rId9"/>
    <p:sldId id="317" r:id="rId10"/>
    <p:sldId id="362" r:id="rId11"/>
    <p:sldId id="363" r:id="rId12"/>
    <p:sldId id="377" r:id="rId13"/>
    <p:sldId id="356" r:id="rId14"/>
    <p:sldId id="262" r:id="rId15"/>
    <p:sldId id="329" r:id="rId16"/>
    <p:sldId id="378" r:id="rId17"/>
    <p:sldId id="364" r:id="rId18"/>
    <p:sldId id="365" r:id="rId19"/>
    <p:sldId id="371" r:id="rId20"/>
    <p:sldId id="374" r:id="rId21"/>
    <p:sldId id="316" r:id="rId22"/>
    <p:sldId id="358" r:id="rId23"/>
    <p:sldId id="359" r:id="rId24"/>
    <p:sldId id="331" r:id="rId25"/>
    <p:sldId id="334" r:id="rId26"/>
    <p:sldId id="335" r:id="rId27"/>
    <p:sldId id="353" r:id="rId28"/>
    <p:sldId id="338" r:id="rId29"/>
    <p:sldId id="297" r:id="rId30"/>
    <p:sldId id="286" r:id="rId31"/>
    <p:sldId id="343" r:id="rId32"/>
    <p:sldId id="354" r:id="rId33"/>
    <p:sldId id="355" r:id="rId34"/>
    <p:sldId id="351" r:id="rId35"/>
    <p:sldId id="269" r:id="rId36"/>
    <p:sldId id="270" r:id="rId37"/>
    <p:sldId id="357" r:id="rId38"/>
    <p:sldId id="314" r:id="rId39"/>
    <p:sldId id="373" r:id="rId40"/>
    <p:sldId id="278" r:id="rId41"/>
    <p:sldId id="323" r:id="rId42"/>
    <p:sldId id="324" r:id="rId43"/>
    <p:sldId id="327" r:id="rId44"/>
    <p:sldId id="326" r:id="rId45"/>
    <p:sldId id="328" r:id="rId46"/>
    <p:sldId id="347" r:id="rId47"/>
    <p:sldId id="348" r:id="rId48"/>
    <p:sldId id="349" r:id="rId49"/>
  </p:sldIdLst>
  <p:sldSz cx="9144000" cy="6858000" type="screen4x3"/>
  <p:notesSz cx="7077075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067" autoAdjust="0"/>
    <p:restoredTop sz="91892" autoAdjust="0"/>
  </p:normalViewPr>
  <p:slideViewPr>
    <p:cSldViewPr>
      <p:cViewPr>
        <p:scale>
          <a:sx n="78" d="100"/>
          <a:sy n="78" d="100"/>
        </p:scale>
        <p:origin x="-1614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028" y="-84"/>
      </p:cViewPr>
      <p:guideLst>
        <p:guide orient="horz" pos="2956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5A64D3-9C67-46FA-BEEC-DCEE535C4893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4F7C63-CB61-4FDA-BCB3-0B379CB58DFF}">
      <dgm:prSet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en-US" baseline="0" dirty="0" smtClean="0">
              <a:solidFill>
                <a:schemeClr val="tx2">
                  <a:lumMod val="50000"/>
                </a:schemeClr>
              </a:solidFill>
            </a:rPr>
            <a:t>Introduction</a:t>
          </a:r>
          <a:endParaRPr lang="en-US" baseline="0" dirty="0">
            <a:solidFill>
              <a:schemeClr val="tx2">
                <a:lumMod val="50000"/>
              </a:schemeClr>
            </a:solidFill>
          </a:endParaRPr>
        </a:p>
      </dgm:t>
    </dgm:pt>
    <dgm:pt modelId="{D5D03000-2BF5-480B-93E8-3420CB8D6298}" type="parTrans" cxnId="{C9DFE3A7-B4D1-463D-9CF8-694D213E57CA}">
      <dgm:prSet/>
      <dgm:spPr/>
      <dgm:t>
        <a:bodyPr/>
        <a:lstStyle/>
        <a:p>
          <a:endParaRPr lang="en-US"/>
        </a:p>
      </dgm:t>
    </dgm:pt>
    <dgm:pt modelId="{9A43D1F2-DCE2-49CC-BD09-7A561D4D4466}" type="sibTrans" cxnId="{C9DFE3A7-B4D1-463D-9CF8-694D213E57CA}">
      <dgm:prSet/>
      <dgm:spPr/>
      <dgm:t>
        <a:bodyPr/>
        <a:lstStyle/>
        <a:p>
          <a:endParaRPr lang="en-US"/>
        </a:p>
      </dgm:t>
    </dgm:pt>
    <dgm:pt modelId="{615E1A23-4838-496A-9D8F-48BA8DB5223E}">
      <dgm:prSet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en-US" dirty="0" smtClean="0"/>
            <a:t>Nuts &amp; Bolts - General</a:t>
          </a:r>
          <a:endParaRPr lang="en-US" dirty="0"/>
        </a:p>
      </dgm:t>
    </dgm:pt>
    <dgm:pt modelId="{A8F19C69-92DD-4F18-AE90-F354837C9492}" type="parTrans" cxnId="{5E5B9BC7-BE41-4C9E-B32C-94BBA39C9DC8}">
      <dgm:prSet/>
      <dgm:spPr/>
      <dgm:t>
        <a:bodyPr/>
        <a:lstStyle/>
        <a:p>
          <a:endParaRPr lang="en-US"/>
        </a:p>
      </dgm:t>
    </dgm:pt>
    <dgm:pt modelId="{20BCCC3D-86B1-4424-B572-40C378780D43}" type="sibTrans" cxnId="{5E5B9BC7-BE41-4C9E-B32C-94BBA39C9DC8}">
      <dgm:prSet/>
      <dgm:spPr/>
      <dgm:t>
        <a:bodyPr/>
        <a:lstStyle/>
        <a:p>
          <a:endParaRPr lang="en-US"/>
        </a:p>
      </dgm:t>
    </dgm:pt>
    <dgm:pt modelId="{4737EB9B-DEB4-4852-802C-1F94E8C64CA6}">
      <dgm:prSet/>
      <dgm:spPr/>
      <dgm:t>
        <a:bodyPr/>
        <a:lstStyle/>
        <a:p>
          <a:pPr rtl="0"/>
          <a:r>
            <a:rPr lang="en-US" dirty="0" smtClean="0"/>
            <a:t>7 CFC Fundraising Secrets</a:t>
          </a:r>
          <a:endParaRPr lang="en-US" dirty="0"/>
        </a:p>
      </dgm:t>
    </dgm:pt>
    <dgm:pt modelId="{E3768FEE-83B2-4FA5-9C59-3E450678A347}" type="parTrans" cxnId="{8697EEA5-4150-488F-B5D6-0A35B2F71723}">
      <dgm:prSet/>
      <dgm:spPr/>
      <dgm:t>
        <a:bodyPr/>
        <a:lstStyle/>
        <a:p>
          <a:endParaRPr lang="en-US"/>
        </a:p>
      </dgm:t>
    </dgm:pt>
    <dgm:pt modelId="{B3B3685F-2D58-4B47-8458-AA2128D1FF7D}" type="sibTrans" cxnId="{8697EEA5-4150-488F-B5D6-0A35B2F71723}">
      <dgm:prSet/>
      <dgm:spPr/>
      <dgm:t>
        <a:bodyPr/>
        <a:lstStyle/>
        <a:p>
          <a:endParaRPr lang="en-US"/>
        </a:p>
      </dgm:t>
    </dgm:pt>
    <dgm:pt modelId="{152650E2-867E-4EE3-97E6-3A271498BC8B}">
      <dgm:prSet/>
      <dgm:spPr/>
      <dgm:t>
        <a:bodyPr/>
        <a:lstStyle/>
        <a:p>
          <a:pPr rtl="0"/>
          <a:r>
            <a:rPr lang="en-US" dirty="0" smtClean="0"/>
            <a:t>Campaign Events</a:t>
          </a:r>
          <a:endParaRPr lang="en-US" dirty="0"/>
        </a:p>
      </dgm:t>
    </dgm:pt>
    <dgm:pt modelId="{BA047AC4-EAD0-41DE-8E77-5CC3201B05D7}" type="parTrans" cxnId="{12F9F248-E967-4C1B-A642-562EE5B1F420}">
      <dgm:prSet/>
      <dgm:spPr/>
      <dgm:t>
        <a:bodyPr/>
        <a:lstStyle/>
        <a:p>
          <a:endParaRPr lang="en-US"/>
        </a:p>
      </dgm:t>
    </dgm:pt>
    <dgm:pt modelId="{176AF318-9B09-434D-9678-A7F03BDF6468}" type="sibTrans" cxnId="{12F9F248-E967-4C1B-A642-562EE5B1F420}">
      <dgm:prSet/>
      <dgm:spPr/>
      <dgm:t>
        <a:bodyPr/>
        <a:lstStyle/>
        <a:p>
          <a:endParaRPr lang="en-US"/>
        </a:p>
      </dgm:t>
    </dgm:pt>
    <dgm:pt modelId="{5FBB11C7-E0A1-4EE9-A89D-B0EFB0D980B9}">
      <dgm:prSet/>
      <dgm:spPr/>
      <dgm:t>
        <a:bodyPr/>
        <a:lstStyle/>
        <a:p>
          <a:pPr rtl="0"/>
          <a:r>
            <a:rPr lang="en-US" dirty="0" smtClean="0"/>
            <a:t>Nuts &amp; Bolts – Donors</a:t>
          </a:r>
          <a:endParaRPr lang="en-US" dirty="0"/>
        </a:p>
      </dgm:t>
    </dgm:pt>
    <dgm:pt modelId="{70329C46-C093-4AB6-96D4-5AFF5F1FF913}" type="parTrans" cxnId="{F924A055-E627-4579-BFE1-16EF046B9438}">
      <dgm:prSet/>
      <dgm:spPr/>
      <dgm:t>
        <a:bodyPr/>
        <a:lstStyle/>
        <a:p>
          <a:endParaRPr lang="en-US"/>
        </a:p>
      </dgm:t>
    </dgm:pt>
    <dgm:pt modelId="{AEC9A2FA-7C1F-4957-A2F8-0F6281091334}" type="sibTrans" cxnId="{F924A055-E627-4579-BFE1-16EF046B9438}">
      <dgm:prSet/>
      <dgm:spPr/>
      <dgm:t>
        <a:bodyPr/>
        <a:lstStyle/>
        <a:p>
          <a:endParaRPr lang="en-US"/>
        </a:p>
      </dgm:t>
    </dgm:pt>
    <dgm:pt modelId="{89A6C46B-69EE-436F-9DAB-68A448047879}" type="pres">
      <dgm:prSet presAssocID="{C45A64D3-9C67-46FA-BEEC-DCEE535C489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5E586360-0EBE-4698-996C-8F993E16E449}" type="pres">
      <dgm:prSet presAssocID="{C45A64D3-9C67-46FA-BEEC-DCEE535C4893}" presName="pyramid" presStyleLbl="node1" presStyleIdx="0" presStyleCnt="1"/>
      <dgm:spPr/>
    </dgm:pt>
    <dgm:pt modelId="{1878F708-708B-4927-8176-2C89AD21B714}" type="pres">
      <dgm:prSet presAssocID="{C45A64D3-9C67-46FA-BEEC-DCEE535C4893}" presName="theList" presStyleCnt="0"/>
      <dgm:spPr/>
    </dgm:pt>
    <dgm:pt modelId="{E784FC10-1365-4FD8-B10A-E41F7C556042}" type="pres">
      <dgm:prSet presAssocID="{B04F7C63-CB61-4FDA-BCB3-0B379CB58DFF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665F48-E252-41A7-9C85-5DA5317CB4AF}" type="pres">
      <dgm:prSet presAssocID="{B04F7C63-CB61-4FDA-BCB3-0B379CB58DFF}" presName="aSpace" presStyleCnt="0"/>
      <dgm:spPr/>
    </dgm:pt>
    <dgm:pt modelId="{AD1C364E-DE3A-4BA5-B1D0-F633629B97BD}" type="pres">
      <dgm:prSet presAssocID="{615E1A23-4838-496A-9D8F-48BA8DB5223E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A3559C-5EB2-4A7F-BD6D-D00CA3F87E76}" type="pres">
      <dgm:prSet presAssocID="{615E1A23-4838-496A-9D8F-48BA8DB5223E}" presName="aSpace" presStyleCnt="0"/>
      <dgm:spPr/>
    </dgm:pt>
    <dgm:pt modelId="{3214301C-C8D9-420B-A5AA-865746B71DEC}" type="pres">
      <dgm:prSet presAssocID="{5FBB11C7-E0A1-4EE9-A89D-B0EFB0D980B9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BB066-4727-4689-9607-B108CEA9EEDF}" type="pres">
      <dgm:prSet presAssocID="{5FBB11C7-E0A1-4EE9-A89D-B0EFB0D980B9}" presName="aSpace" presStyleCnt="0"/>
      <dgm:spPr/>
    </dgm:pt>
    <dgm:pt modelId="{838EF7E1-EBE1-478B-9722-6C9247BC5FB6}" type="pres">
      <dgm:prSet presAssocID="{152650E2-867E-4EE3-97E6-3A271498BC8B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1C846-0C4C-439C-A7D0-956CE174D038}" type="pres">
      <dgm:prSet presAssocID="{152650E2-867E-4EE3-97E6-3A271498BC8B}" presName="aSpace" presStyleCnt="0"/>
      <dgm:spPr/>
    </dgm:pt>
    <dgm:pt modelId="{6CC3FB84-EA9B-418C-BD37-341AA7481B1C}" type="pres">
      <dgm:prSet presAssocID="{4737EB9B-DEB4-4852-802C-1F94E8C64CA6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0770FA-FEC3-48EB-B7E9-9B2319EDECE2}" type="pres">
      <dgm:prSet presAssocID="{4737EB9B-DEB4-4852-802C-1F94E8C64CA6}" presName="aSpace" presStyleCnt="0"/>
      <dgm:spPr/>
    </dgm:pt>
  </dgm:ptLst>
  <dgm:cxnLst>
    <dgm:cxn modelId="{A94E5C49-5417-4920-AF32-E0E082CED2F5}" type="presOf" srcId="{C45A64D3-9C67-46FA-BEEC-DCEE535C4893}" destId="{89A6C46B-69EE-436F-9DAB-68A448047879}" srcOrd="0" destOrd="0" presId="urn:microsoft.com/office/officeart/2005/8/layout/pyramid2"/>
    <dgm:cxn modelId="{12F9F248-E967-4C1B-A642-562EE5B1F420}" srcId="{C45A64D3-9C67-46FA-BEEC-DCEE535C4893}" destId="{152650E2-867E-4EE3-97E6-3A271498BC8B}" srcOrd="3" destOrd="0" parTransId="{BA047AC4-EAD0-41DE-8E77-5CC3201B05D7}" sibTransId="{176AF318-9B09-434D-9678-A7F03BDF6468}"/>
    <dgm:cxn modelId="{81D421B0-56E5-4F79-9E18-F8961553345D}" type="presOf" srcId="{B04F7C63-CB61-4FDA-BCB3-0B379CB58DFF}" destId="{E784FC10-1365-4FD8-B10A-E41F7C556042}" srcOrd="0" destOrd="0" presId="urn:microsoft.com/office/officeart/2005/8/layout/pyramid2"/>
    <dgm:cxn modelId="{5E5B9BC7-BE41-4C9E-B32C-94BBA39C9DC8}" srcId="{C45A64D3-9C67-46FA-BEEC-DCEE535C4893}" destId="{615E1A23-4838-496A-9D8F-48BA8DB5223E}" srcOrd="1" destOrd="0" parTransId="{A8F19C69-92DD-4F18-AE90-F354837C9492}" sibTransId="{20BCCC3D-86B1-4424-B572-40C378780D43}"/>
    <dgm:cxn modelId="{4782D5BE-2A13-4200-B46C-8098B67F5AE1}" type="presOf" srcId="{615E1A23-4838-496A-9D8F-48BA8DB5223E}" destId="{AD1C364E-DE3A-4BA5-B1D0-F633629B97BD}" srcOrd="0" destOrd="0" presId="urn:microsoft.com/office/officeart/2005/8/layout/pyramid2"/>
    <dgm:cxn modelId="{94685917-59A0-4486-8C58-72DEBEFFA766}" type="presOf" srcId="{152650E2-867E-4EE3-97E6-3A271498BC8B}" destId="{838EF7E1-EBE1-478B-9722-6C9247BC5FB6}" srcOrd="0" destOrd="0" presId="urn:microsoft.com/office/officeart/2005/8/layout/pyramid2"/>
    <dgm:cxn modelId="{F924A055-E627-4579-BFE1-16EF046B9438}" srcId="{C45A64D3-9C67-46FA-BEEC-DCEE535C4893}" destId="{5FBB11C7-E0A1-4EE9-A89D-B0EFB0D980B9}" srcOrd="2" destOrd="0" parTransId="{70329C46-C093-4AB6-96D4-5AFF5F1FF913}" sibTransId="{AEC9A2FA-7C1F-4957-A2F8-0F6281091334}"/>
    <dgm:cxn modelId="{C9DFE3A7-B4D1-463D-9CF8-694D213E57CA}" srcId="{C45A64D3-9C67-46FA-BEEC-DCEE535C4893}" destId="{B04F7C63-CB61-4FDA-BCB3-0B379CB58DFF}" srcOrd="0" destOrd="0" parTransId="{D5D03000-2BF5-480B-93E8-3420CB8D6298}" sibTransId="{9A43D1F2-DCE2-49CC-BD09-7A561D4D4466}"/>
    <dgm:cxn modelId="{00AC6899-9AF4-41A3-8A83-20727EE77EF3}" type="presOf" srcId="{5FBB11C7-E0A1-4EE9-A89D-B0EFB0D980B9}" destId="{3214301C-C8D9-420B-A5AA-865746B71DEC}" srcOrd="0" destOrd="0" presId="urn:microsoft.com/office/officeart/2005/8/layout/pyramid2"/>
    <dgm:cxn modelId="{CECF3A16-3DE6-4529-BB1C-0900812A32E8}" type="presOf" srcId="{4737EB9B-DEB4-4852-802C-1F94E8C64CA6}" destId="{6CC3FB84-EA9B-418C-BD37-341AA7481B1C}" srcOrd="0" destOrd="0" presId="urn:microsoft.com/office/officeart/2005/8/layout/pyramid2"/>
    <dgm:cxn modelId="{8697EEA5-4150-488F-B5D6-0A35B2F71723}" srcId="{C45A64D3-9C67-46FA-BEEC-DCEE535C4893}" destId="{4737EB9B-DEB4-4852-802C-1F94E8C64CA6}" srcOrd="4" destOrd="0" parTransId="{E3768FEE-83B2-4FA5-9C59-3E450678A347}" sibTransId="{B3B3685F-2D58-4B47-8458-AA2128D1FF7D}"/>
    <dgm:cxn modelId="{CABE69D1-5447-40BD-8582-A2CD3011DC13}" type="presParOf" srcId="{89A6C46B-69EE-436F-9DAB-68A448047879}" destId="{5E586360-0EBE-4698-996C-8F993E16E449}" srcOrd="0" destOrd="0" presId="urn:microsoft.com/office/officeart/2005/8/layout/pyramid2"/>
    <dgm:cxn modelId="{DBEDC395-42F4-439B-96B0-4F7024F8EC4E}" type="presParOf" srcId="{89A6C46B-69EE-436F-9DAB-68A448047879}" destId="{1878F708-708B-4927-8176-2C89AD21B714}" srcOrd="1" destOrd="0" presId="urn:microsoft.com/office/officeart/2005/8/layout/pyramid2"/>
    <dgm:cxn modelId="{7EDD0819-9FC0-4648-B270-F61B3F30BBE8}" type="presParOf" srcId="{1878F708-708B-4927-8176-2C89AD21B714}" destId="{E784FC10-1365-4FD8-B10A-E41F7C556042}" srcOrd="0" destOrd="0" presId="urn:microsoft.com/office/officeart/2005/8/layout/pyramid2"/>
    <dgm:cxn modelId="{40FF0F4A-8AF8-4BA0-9F1A-0B5CB61051AE}" type="presParOf" srcId="{1878F708-708B-4927-8176-2C89AD21B714}" destId="{F9665F48-E252-41A7-9C85-5DA5317CB4AF}" srcOrd="1" destOrd="0" presId="urn:microsoft.com/office/officeart/2005/8/layout/pyramid2"/>
    <dgm:cxn modelId="{FEEED122-EB7F-4219-9949-23311E0DDB28}" type="presParOf" srcId="{1878F708-708B-4927-8176-2C89AD21B714}" destId="{AD1C364E-DE3A-4BA5-B1D0-F633629B97BD}" srcOrd="2" destOrd="0" presId="urn:microsoft.com/office/officeart/2005/8/layout/pyramid2"/>
    <dgm:cxn modelId="{EF93FA49-EA6B-4B9C-B5D9-34653525DC3E}" type="presParOf" srcId="{1878F708-708B-4927-8176-2C89AD21B714}" destId="{97A3559C-5EB2-4A7F-BD6D-D00CA3F87E76}" srcOrd="3" destOrd="0" presId="urn:microsoft.com/office/officeart/2005/8/layout/pyramid2"/>
    <dgm:cxn modelId="{E1737CF2-16F0-4200-8B15-A6DC0678508B}" type="presParOf" srcId="{1878F708-708B-4927-8176-2C89AD21B714}" destId="{3214301C-C8D9-420B-A5AA-865746B71DEC}" srcOrd="4" destOrd="0" presId="urn:microsoft.com/office/officeart/2005/8/layout/pyramid2"/>
    <dgm:cxn modelId="{BA8BDD78-3FCC-4622-B33C-0311A4851AB7}" type="presParOf" srcId="{1878F708-708B-4927-8176-2C89AD21B714}" destId="{554BB066-4727-4689-9607-B108CEA9EEDF}" srcOrd="5" destOrd="0" presId="urn:microsoft.com/office/officeart/2005/8/layout/pyramid2"/>
    <dgm:cxn modelId="{C92DEA3E-DF56-41EE-B108-D6EF5A076FD6}" type="presParOf" srcId="{1878F708-708B-4927-8176-2C89AD21B714}" destId="{838EF7E1-EBE1-478B-9722-6C9247BC5FB6}" srcOrd="6" destOrd="0" presId="urn:microsoft.com/office/officeart/2005/8/layout/pyramid2"/>
    <dgm:cxn modelId="{9D69CB1D-76B5-4FCE-A47F-470DB5058CF3}" type="presParOf" srcId="{1878F708-708B-4927-8176-2C89AD21B714}" destId="{BD21C846-0C4C-439C-A7D0-956CE174D038}" srcOrd="7" destOrd="0" presId="urn:microsoft.com/office/officeart/2005/8/layout/pyramid2"/>
    <dgm:cxn modelId="{8BACDD90-CA82-45CC-9A3F-D7F9E914D210}" type="presParOf" srcId="{1878F708-708B-4927-8176-2C89AD21B714}" destId="{6CC3FB84-EA9B-418C-BD37-341AA7481B1C}" srcOrd="8" destOrd="0" presId="urn:microsoft.com/office/officeart/2005/8/layout/pyramid2"/>
    <dgm:cxn modelId="{F9AE8D37-F07A-4DB9-94F6-072D6A4DE475}" type="presParOf" srcId="{1878F708-708B-4927-8176-2C89AD21B714}" destId="{730770FA-FEC3-48EB-B7E9-9B2319EDECE2}" srcOrd="9" destOrd="0" presId="urn:microsoft.com/office/officeart/2005/8/layout/pyramid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5A64D3-9C67-46FA-BEEC-DCEE535C4893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4F7C63-CB61-4FDA-BCB3-0B379CB58DFF}">
      <dgm:prSet/>
      <dgm:spPr>
        <a:noFill/>
      </dgm:spPr>
      <dgm:t>
        <a:bodyPr/>
        <a:lstStyle/>
        <a:p>
          <a:pPr rtl="0"/>
          <a:r>
            <a:rPr lang="en-US" baseline="0" dirty="0" smtClean="0">
              <a:solidFill>
                <a:schemeClr val="tx2">
                  <a:lumMod val="50000"/>
                </a:schemeClr>
              </a:solidFill>
            </a:rPr>
            <a:t>Introduction</a:t>
          </a:r>
          <a:endParaRPr lang="en-US" baseline="0" dirty="0">
            <a:solidFill>
              <a:schemeClr val="tx2">
                <a:lumMod val="50000"/>
              </a:schemeClr>
            </a:solidFill>
          </a:endParaRPr>
        </a:p>
      </dgm:t>
    </dgm:pt>
    <dgm:pt modelId="{D5D03000-2BF5-480B-93E8-3420CB8D6298}" type="parTrans" cxnId="{C9DFE3A7-B4D1-463D-9CF8-694D213E57CA}">
      <dgm:prSet/>
      <dgm:spPr/>
      <dgm:t>
        <a:bodyPr/>
        <a:lstStyle/>
        <a:p>
          <a:endParaRPr lang="en-US"/>
        </a:p>
      </dgm:t>
    </dgm:pt>
    <dgm:pt modelId="{9A43D1F2-DCE2-49CC-BD09-7A561D4D4466}" type="sibTrans" cxnId="{C9DFE3A7-B4D1-463D-9CF8-694D213E57CA}">
      <dgm:prSet/>
      <dgm:spPr/>
      <dgm:t>
        <a:bodyPr/>
        <a:lstStyle/>
        <a:p>
          <a:endParaRPr lang="en-US"/>
        </a:p>
      </dgm:t>
    </dgm:pt>
    <dgm:pt modelId="{615E1A23-4838-496A-9D8F-48BA8DB5223E}">
      <dgm:prSet/>
      <dgm:spPr>
        <a:noFill/>
        <a:ln>
          <a:solidFill>
            <a:schemeClr val="accent1"/>
          </a:solidFill>
        </a:ln>
      </dgm:spPr>
      <dgm:t>
        <a:bodyPr/>
        <a:lstStyle/>
        <a:p>
          <a:pPr rtl="0"/>
          <a:r>
            <a:rPr lang="en-US" dirty="0" smtClean="0"/>
            <a:t>Nuts &amp; Bolts - General</a:t>
          </a:r>
          <a:endParaRPr lang="en-US" dirty="0"/>
        </a:p>
      </dgm:t>
    </dgm:pt>
    <dgm:pt modelId="{A8F19C69-92DD-4F18-AE90-F354837C9492}" type="parTrans" cxnId="{5E5B9BC7-BE41-4C9E-B32C-94BBA39C9DC8}">
      <dgm:prSet/>
      <dgm:spPr/>
      <dgm:t>
        <a:bodyPr/>
        <a:lstStyle/>
        <a:p>
          <a:endParaRPr lang="en-US"/>
        </a:p>
      </dgm:t>
    </dgm:pt>
    <dgm:pt modelId="{20BCCC3D-86B1-4424-B572-40C378780D43}" type="sibTrans" cxnId="{5E5B9BC7-BE41-4C9E-B32C-94BBA39C9DC8}">
      <dgm:prSet/>
      <dgm:spPr/>
      <dgm:t>
        <a:bodyPr/>
        <a:lstStyle/>
        <a:p>
          <a:endParaRPr lang="en-US"/>
        </a:p>
      </dgm:t>
    </dgm:pt>
    <dgm:pt modelId="{4737EB9B-DEB4-4852-802C-1F94E8C64CA6}">
      <dgm:prSet/>
      <dgm:spPr/>
      <dgm:t>
        <a:bodyPr/>
        <a:lstStyle/>
        <a:p>
          <a:pPr rtl="0"/>
          <a:r>
            <a:rPr lang="en-US" dirty="0" smtClean="0"/>
            <a:t>7 CFC Fundraising Secrets</a:t>
          </a:r>
          <a:endParaRPr lang="en-US" dirty="0"/>
        </a:p>
      </dgm:t>
    </dgm:pt>
    <dgm:pt modelId="{E3768FEE-83B2-4FA5-9C59-3E450678A347}" type="parTrans" cxnId="{8697EEA5-4150-488F-B5D6-0A35B2F71723}">
      <dgm:prSet/>
      <dgm:spPr/>
      <dgm:t>
        <a:bodyPr/>
        <a:lstStyle/>
        <a:p>
          <a:endParaRPr lang="en-US"/>
        </a:p>
      </dgm:t>
    </dgm:pt>
    <dgm:pt modelId="{B3B3685F-2D58-4B47-8458-AA2128D1FF7D}" type="sibTrans" cxnId="{8697EEA5-4150-488F-B5D6-0A35B2F71723}">
      <dgm:prSet/>
      <dgm:spPr/>
      <dgm:t>
        <a:bodyPr/>
        <a:lstStyle/>
        <a:p>
          <a:endParaRPr lang="en-US"/>
        </a:p>
      </dgm:t>
    </dgm:pt>
    <dgm:pt modelId="{152650E2-867E-4EE3-97E6-3A271498BC8B}">
      <dgm:prSet/>
      <dgm:spPr/>
      <dgm:t>
        <a:bodyPr/>
        <a:lstStyle/>
        <a:p>
          <a:pPr rtl="0"/>
          <a:r>
            <a:rPr lang="en-US" dirty="0" smtClean="0"/>
            <a:t>Campaign Events</a:t>
          </a:r>
          <a:endParaRPr lang="en-US" dirty="0"/>
        </a:p>
      </dgm:t>
    </dgm:pt>
    <dgm:pt modelId="{BA047AC4-EAD0-41DE-8E77-5CC3201B05D7}" type="parTrans" cxnId="{12F9F248-E967-4C1B-A642-562EE5B1F420}">
      <dgm:prSet/>
      <dgm:spPr/>
      <dgm:t>
        <a:bodyPr/>
        <a:lstStyle/>
        <a:p>
          <a:endParaRPr lang="en-US"/>
        </a:p>
      </dgm:t>
    </dgm:pt>
    <dgm:pt modelId="{176AF318-9B09-434D-9678-A7F03BDF6468}" type="sibTrans" cxnId="{12F9F248-E967-4C1B-A642-562EE5B1F420}">
      <dgm:prSet/>
      <dgm:spPr/>
      <dgm:t>
        <a:bodyPr/>
        <a:lstStyle/>
        <a:p>
          <a:endParaRPr lang="en-US"/>
        </a:p>
      </dgm:t>
    </dgm:pt>
    <dgm:pt modelId="{5FBB11C7-E0A1-4EE9-A89D-B0EFB0D980B9}">
      <dgm:prSet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en-US" dirty="0" smtClean="0"/>
            <a:t>Nuts &amp; Bolts – Donors</a:t>
          </a:r>
          <a:endParaRPr lang="en-US" dirty="0"/>
        </a:p>
      </dgm:t>
    </dgm:pt>
    <dgm:pt modelId="{70329C46-C093-4AB6-96D4-5AFF5F1FF913}" type="parTrans" cxnId="{F924A055-E627-4579-BFE1-16EF046B9438}">
      <dgm:prSet/>
      <dgm:spPr/>
      <dgm:t>
        <a:bodyPr/>
        <a:lstStyle/>
        <a:p>
          <a:endParaRPr lang="en-US"/>
        </a:p>
      </dgm:t>
    </dgm:pt>
    <dgm:pt modelId="{AEC9A2FA-7C1F-4957-A2F8-0F6281091334}" type="sibTrans" cxnId="{F924A055-E627-4579-BFE1-16EF046B9438}">
      <dgm:prSet/>
      <dgm:spPr/>
      <dgm:t>
        <a:bodyPr/>
        <a:lstStyle/>
        <a:p>
          <a:endParaRPr lang="en-US"/>
        </a:p>
      </dgm:t>
    </dgm:pt>
    <dgm:pt modelId="{89A6C46B-69EE-436F-9DAB-68A448047879}" type="pres">
      <dgm:prSet presAssocID="{C45A64D3-9C67-46FA-BEEC-DCEE535C489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5E586360-0EBE-4698-996C-8F993E16E449}" type="pres">
      <dgm:prSet presAssocID="{C45A64D3-9C67-46FA-BEEC-DCEE535C4893}" presName="pyramid" presStyleLbl="node1" presStyleIdx="0" presStyleCnt="1"/>
      <dgm:spPr/>
    </dgm:pt>
    <dgm:pt modelId="{1878F708-708B-4927-8176-2C89AD21B714}" type="pres">
      <dgm:prSet presAssocID="{C45A64D3-9C67-46FA-BEEC-DCEE535C4893}" presName="theList" presStyleCnt="0"/>
      <dgm:spPr/>
    </dgm:pt>
    <dgm:pt modelId="{E784FC10-1365-4FD8-B10A-E41F7C556042}" type="pres">
      <dgm:prSet presAssocID="{B04F7C63-CB61-4FDA-BCB3-0B379CB58DFF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665F48-E252-41A7-9C85-5DA5317CB4AF}" type="pres">
      <dgm:prSet presAssocID="{B04F7C63-CB61-4FDA-BCB3-0B379CB58DFF}" presName="aSpace" presStyleCnt="0"/>
      <dgm:spPr/>
    </dgm:pt>
    <dgm:pt modelId="{AD1C364E-DE3A-4BA5-B1D0-F633629B97BD}" type="pres">
      <dgm:prSet presAssocID="{615E1A23-4838-496A-9D8F-48BA8DB5223E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A3559C-5EB2-4A7F-BD6D-D00CA3F87E76}" type="pres">
      <dgm:prSet presAssocID="{615E1A23-4838-496A-9D8F-48BA8DB5223E}" presName="aSpace" presStyleCnt="0"/>
      <dgm:spPr/>
    </dgm:pt>
    <dgm:pt modelId="{3214301C-C8D9-420B-A5AA-865746B71DEC}" type="pres">
      <dgm:prSet presAssocID="{5FBB11C7-E0A1-4EE9-A89D-B0EFB0D980B9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BB066-4727-4689-9607-B108CEA9EEDF}" type="pres">
      <dgm:prSet presAssocID="{5FBB11C7-E0A1-4EE9-A89D-B0EFB0D980B9}" presName="aSpace" presStyleCnt="0"/>
      <dgm:spPr/>
    </dgm:pt>
    <dgm:pt modelId="{838EF7E1-EBE1-478B-9722-6C9247BC5FB6}" type="pres">
      <dgm:prSet presAssocID="{152650E2-867E-4EE3-97E6-3A271498BC8B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1C846-0C4C-439C-A7D0-956CE174D038}" type="pres">
      <dgm:prSet presAssocID="{152650E2-867E-4EE3-97E6-3A271498BC8B}" presName="aSpace" presStyleCnt="0"/>
      <dgm:spPr/>
    </dgm:pt>
    <dgm:pt modelId="{6CC3FB84-EA9B-418C-BD37-341AA7481B1C}" type="pres">
      <dgm:prSet presAssocID="{4737EB9B-DEB4-4852-802C-1F94E8C64CA6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0770FA-FEC3-48EB-B7E9-9B2319EDECE2}" type="pres">
      <dgm:prSet presAssocID="{4737EB9B-DEB4-4852-802C-1F94E8C64CA6}" presName="aSpace" presStyleCnt="0"/>
      <dgm:spPr/>
    </dgm:pt>
  </dgm:ptLst>
  <dgm:cxnLst>
    <dgm:cxn modelId="{594995F7-1403-4C72-840B-589E390CC35A}" type="presOf" srcId="{615E1A23-4838-496A-9D8F-48BA8DB5223E}" destId="{AD1C364E-DE3A-4BA5-B1D0-F633629B97BD}" srcOrd="0" destOrd="0" presId="urn:microsoft.com/office/officeart/2005/8/layout/pyramid2"/>
    <dgm:cxn modelId="{12F9F248-E967-4C1B-A642-562EE5B1F420}" srcId="{C45A64D3-9C67-46FA-BEEC-DCEE535C4893}" destId="{152650E2-867E-4EE3-97E6-3A271498BC8B}" srcOrd="3" destOrd="0" parTransId="{BA047AC4-EAD0-41DE-8E77-5CC3201B05D7}" sibTransId="{176AF318-9B09-434D-9678-A7F03BDF6468}"/>
    <dgm:cxn modelId="{535676B6-25A7-41F4-8DA1-BED77E704A75}" type="presOf" srcId="{C45A64D3-9C67-46FA-BEEC-DCEE535C4893}" destId="{89A6C46B-69EE-436F-9DAB-68A448047879}" srcOrd="0" destOrd="0" presId="urn:microsoft.com/office/officeart/2005/8/layout/pyramid2"/>
    <dgm:cxn modelId="{ABB8CA69-E3E9-4000-BFAC-5A0B63E7BC52}" type="presOf" srcId="{4737EB9B-DEB4-4852-802C-1F94E8C64CA6}" destId="{6CC3FB84-EA9B-418C-BD37-341AA7481B1C}" srcOrd="0" destOrd="0" presId="urn:microsoft.com/office/officeart/2005/8/layout/pyramid2"/>
    <dgm:cxn modelId="{5E5B9BC7-BE41-4C9E-B32C-94BBA39C9DC8}" srcId="{C45A64D3-9C67-46FA-BEEC-DCEE535C4893}" destId="{615E1A23-4838-496A-9D8F-48BA8DB5223E}" srcOrd="1" destOrd="0" parTransId="{A8F19C69-92DD-4F18-AE90-F354837C9492}" sibTransId="{20BCCC3D-86B1-4424-B572-40C378780D43}"/>
    <dgm:cxn modelId="{384FDCF8-B86A-48B6-80A5-E3304D51F785}" type="presOf" srcId="{152650E2-867E-4EE3-97E6-3A271498BC8B}" destId="{838EF7E1-EBE1-478B-9722-6C9247BC5FB6}" srcOrd="0" destOrd="0" presId="urn:microsoft.com/office/officeart/2005/8/layout/pyramid2"/>
    <dgm:cxn modelId="{F924A055-E627-4579-BFE1-16EF046B9438}" srcId="{C45A64D3-9C67-46FA-BEEC-DCEE535C4893}" destId="{5FBB11C7-E0A1-4EE9-A89D-B0EFB0D980B9}" srcOrd="2" destOrd="0" parTransId="{70329C46-C093-4AB6-96D4-5AFF5F1FF913}" sibTransId="{AEC9A2FA-7C1F-4957-A2F8-0F6281091334}"/>
    <dgm:cxn modelId="{2AE778EE-1AB4-45FE-AB77-806FD1D7DB54}" type="presOf" srcId="{B04F7C63-CB61-4FDA-BCB3-0B379CB58DFF}" destId="{E784FC10-1365-4FD8-B10A-E41F7C556042}" srcOrd="0" destOrd="0" presId="urn:microsoft.com/office/officeart/2005/8/layout/pyramid2"/>
    <dgm:cxn modelId="{C9DFE3A7-B4D1-463D-9CF8-694D213E57CA}" srcId="{C45A64D3-9C67-46FA-BEEC-DCEE535C4893}" destId="{B04F7C63-CB61-4FDA-BCB3-0B379CB58DFF}" srcOrd="0" destOrd="0" parTransId="{D5D03000-2BF5-480B-93E8-3420CB8D6298}" sibTransId="{9A43D1F2-DCE2-49CC-BD09-7A561D4D4466}"/>
    <dgm:cxn modelId="{42F38776-24A3-41AE-9A99-52041000C23F}" type="presOf" srcId="{5FBB11C7-E0A1-4EE9-A89D-B0EFB0D980B9}" destId="{3214301C-C8D9-420B-A5AA-865746B71DEC}" srcOrd="0" destOrd="0" presId="urn:microsoft.com/office/officeart/2005/8/layout/pyramid2"/>
    <dgm:cxn modelId="{8697EEA5-4150-488F-B5D6-0A35B2F71723}" srcId="{C45A64D3-9C67-46FA-BEEC-DCEE535C4893}" destId="{4737EB9B-DEB4-4852-802C-1F94E8C64CA6}" srcOrd="4" destOrd="0" parTransId="{E3768FEE-83B2-4FA5-9C59-3E450678A347}" sibTransId="{B3B3685F-2D58-4B47-8458-AA2128D1FF7D}"/>
    <dgm:cxn modelId="{A723C9DA-64B9-47F7-9A51-5FB9BDE1B2DD}" type="presParOf" srcId="{89A6C46B-69EE-436F-9DAB-68A448047879}" destId="{5E586360-0EBE-4698-996C-8F993E16E449}" srcOrd="0" destOrd="0" presId="urn:microsoft.com/office/officeart/2005/8/layout/pyramid2"/>
    <dgm:cxn modelId="{305852F4-C89F-463F-9DF5-96E7D9064A00}" type="presParOf" srcId="{89A6C46B-69EE-436F-9DAB-68A448047879}" destId="{1878F708-708B-4927-8176-2C89AD21B714}" srcOrd="1" destOrd="0" presId="urn:microsoft.com/office/officeart/2005/8/layout/pyramid2"/>
    <dgm:cxn modelId="{A0BE7006-02FB-492D-93A3-3EF194435088}" type="presParOf" srcId="{1878F708-708B-4927-8176-2C89AD21B714}" destId="{E784FC10-1365-4FD8-B10A-E41F7C556042}" srcOrd="0" destOrd="0" presId="urn:microsoft.com/office/officeart/2005/8/layout/pyramid2"/>
    <dgm:cxn modelId="{1693C42B-901D-47C2-BC76-C953453ABFC2}" type="presParOf" srcId="{1878F708-708B-4927-8176-2C89AD21B714}" destId="{F9665F48-E252-41A7-9C85-5DA5317CB4AF}" srcOrd="1" destOrd="0" presId="urn:microsoft.com/office/officeart/2005/8/layout/pyramid2"/>
    <dgm:cxn modelId="{7E7C2B98-013E-41C5-8DFF-A276100F41D5}" type="presParOf" srcId="{1878F708-708B-4927-8176-2C89AD21B714}" destId="{AD1C364E-DE3A-4BA5-B1D0-F633629B97BD}" srcOrd="2" destOrd="0" presId="urn:microsoft.com/office/officeart/2005/8/layout/pyramid2"/>
    <dgm:cxn modelId="{B771E6B4-88D3-479D-8A4F-D4850A432DB7}" type="presParOf" srcId="{1878F708-708B-4927-8176-2C89AD21B714}" destId="{97A3559C-5EB2-4A7F-BD6D-D00CA3F87E76}" srcOrd="3" destOrd="0" presId="urn:microsoft.com/office/officeart/2005/8/layout/pyramid2"/>
    <dgm:cxn modelId="{658DD0D0-A894-49C4-A1F6-F6E5ED406BF9}" type="presParOf" srcId="{1878F708-708B-4927-8176-2C89AD21B714}" destId="{3214301C-C8D9-420B-A5AA-865746B71DEC}" srcOrd="4" destOrd="0" presId="urn:microsoft.com/office/officeart/2005/8/layout/pyramid2"/>
    <dgm:cxn modelId="{D5DBF857-EE63-4494-BCF9-DD42620E4E4C}" type="presParOf" srcId="{1878F708-708B-4927-8176-2C89AD21B714}" destId="{554BB066-4727-4689-9607-B108CEA9EEDF}" srcOrd="5" destOrd="0" presId="urn:microsoft.com/office/officeart/2005/8/layout/pyramid2"/>
    <dgm:cxn modelId="{E4091812-55A7-416A-8461-25349C3B0444}" type="presParOf" srcId="{1878F708-708B-4927-8176-2C89AD21B714}" destId="{838EF7E1-EBE1-478B-9722-6C9247BC5FB6}" srcOrd="6" destOrd="0" presId="urn:microsoft.com/office/officeart/2005/8/layout/pyramid2"/>
    <dgm:cxn modelId="{F023F019-354B-4A34-B328-6CBB61A3C657}" type="presParOf" srcId="{1878F708-708B-4927-8176-2C89AD21B714}" destId="{BD21C846-0C4C-439C-A7D0-956CE174D038}" srcOrd="7" destOrd="0" presId="urn:microsoft.com/office/officeart/2005/8/layout/pyramid2"/>
    <dgm:cxn modelId="{01688B7F-43AF-4B47-8779-6F5C1E7AE8D0}" type="presParOf" srcId="{1878F708-708B-4927-8176-2C89AD21B714}" destId="{6CC3FB84-EA9B-418C-BD37-341AA7481B1C}" srcOrd="8" destOrd="0" presId="urn:microsoft.com/office/officeart/2005/8/layout/pyramid2"/>
    <dgm:cxn modelId="{6E91CE4B-0495-4484-AF14-9BA40D007029}" type="presParOf" srcId="{1878F708-708B-4927-8176-2C89AD21B714}" destId="{730770FA-FEC3-48EB-B7E9-9B2319EDECE2}" srcOrd="9" destOrd="0" presId="urn:microsoft.com/office/officeart/2005/8/layout/pyramid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5A64D3-9C67-46FA-BEEC-DCEE535C4893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4F7C63-CB61-4FDA-BCB3-0B379CB58DFF}">
      <dgm:prSet/>
      <dgm:spPr>
        <a:noFill/>
      </dgm:spPr>
      <dgm:t>
        <a:bodyPr/>
        <a:lstStyle/>
        <a:p>
          <a:pPr rtl="0"/>
          <a:r>
            <a:rPr lang="en-US" baseline="0" dirty="0" smtClean="0">
              <a:solidFill>
                <a:schemeClr val="tx2">
                  <a:lumMod val="50000"/>
                </a:schemeClr>
              </a:solidFill>
            </a:rPr>
            <a:t>Introduction</a:t>
          </a:r>
          <a:endParaRPr lang="en-US" baseline="0" dirty="0">
            <a:solidFill>
              <a:schemeClr val="tx2">
                <a:lumMod val="50000"/>
              </a:schemeClr>
            </a:solidFill>
          </a:endParaRPr>
        </a:p>
      </dgm:t>
    </dgm:pt>
    <dgm:pt modelId="{D5D03000-2BF5-480B-93E8-3420CB8D6298}" type="parTrans" cxnId="{C9DFE3A7-B4D1-463D-9CF8-694D213E57CA}">
      <dgm:prSet/>
      <dgm:spPr/>
      <dgm:t>
        <a:bodyPr/>
        <a:lstStyle/>
        <a:p>
          <a:endParaRPr lang="en-US"/>
        </a:p>
      </dgm:t>
    </dgm:pt>
    <dgm:pt modelId="{9A43D1F2-DCE2-49CC-BD09-7A561D4D4466}" type="sibTrans" cxnId="{C9DFE3A7-B4D1-463D-9CF8-694D213E57CA}">
      <dgm:prSet/>
      <dgm:spPr/>
      <dgm:t>
        <a:bodyPr/>
        <a:lstStyle/>
        <a:p>
          <a:endParaRPr lang="en-US"/>
        </a:p>
      </dgm:t>
    </dgm:pt>
    <dgm:pt modelId="{615E1A23-4838-496A-9D8F-48BA8DB5223E}">
      <dgm:prSet/>
      <dgm:spPr>
        <a:noFill/>
        <a:ln>
          <a:solidFill>
            <a:schemeClr val="accent1"/>
          </a:solidFill>
        </a:ln>
      </dgm:spPr>
      <dgm:t>
        <a:bodyPr/>
        <a:lstStyle/>
        <a:p>
          <a:pPr rtl="0"/>
          <a:r>
            <a:rPr lang="en-US" dirty="0" smtClean="0"/>
            <a:t>Nuts &amp; Bolts - General</a:t>
          </a:r>
          <a:endParaRPr lang="en-US" dirty="0"/>
        </a:p>
      </dgm:t>
    </dgm:pt>
    <dgm:pt modelId="{A8F19C69-92DD-4F18-AE90-F354837C9492}" type="parTrans" cxnId="{5E5B9BC7-BE41-4C9E-B32C-94BBA39C9DC8}">
      <dgm:prSet/>
      <dgm:spPr/>
      <dgm:t>
        <a:bodyPr/>
        <a:lstStyle/>
        <a:p>
          <a:endParaRPr lang="en-US"/>
        </a:p>
      </dgm:t>
    </dgm:pt>
    <dgm:pt modelId="{20BCCC3D-86B1-4424-B572-40C378780D43}" type="sibTrans" cxnId="{5E5B9BC7-BE41-4C9E-B32C-94BBA39C9DC8}">
      <dgm:prSet/>
      <dgm:spPr/>
      <dgm:t>
        <a:bodyPr/>
        <a:lstStyle/>
        <a:p>
          <a:endParaRPr lang="en-US"/>
        </a:p>
      </dgm:t>
    </dgm:pt>
    <dgm:pt modelId="{4737EB9B-DEB4-4852-802C-1F94E8C64CA6}">
      <dgm:prSet/>
      <dgm:spPr/>
      <dgm:t>
        <a:bodyPr/>
        <a:lstStyle/>
        <a:p>
          <a:pPr rtl="0"/>
          <a:r>
            <a:rPr lang="en-US" dirty="0" smtClean="0"/>
            <a:t>7 CFC Fundraising Secrets</a:t>
          </a:r>
          <a:endParaRPr lang="en-US" dirty="0"/>
        </a:p>
      </dgm:t>
    </dgm:pt>
    <dgm:pt modelId="{E3768FEE-83B2-4FA5-9C59-3E450678A347}" type="parTrans" cxnId="{8697EEA5-4150-488F-B5D6-0A35B2F71723}">
      <dgm:prSet/>
      <dgm:spPr/>
      <dgm:t>
        <a:bodyPr/>
        <a:lstStyle/>
        <a:p>
          <a:endParaRPr lang="en-US"/>
        </a:p>
      </dgm:t>
    </dgm:pt>
    <dgm:pt modelId="{B3B3685F-2D58-4B47-8458-AA2128D1FF7D}" type="sibTrans" cxnId="{8697EEA5-4150-488F-B5D6-0A35B2F71723}">
      <dgm:prSet/>
      <dgm:spPr/>
      <dgm:t>
        <a:bodyPr/>
        <a:lstStyle/>
        <a:p>
          <a:endParaRPr lang="en-US"/>
        </a:p>
      </dgm:t>
    </dgm:pt>
    <dgm:pt modelId="{152650E2-867E-4EE3-97E6-3A271498BC8B}">
      <dgm:prSet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en-US" dirty="0" smtClean="0"/>
            <a:t>Campaign Events</a:t>
          </a:r>
          <a:endParaRPr lang="en-US" dirty="0"/>
        </a:p>
      </dgm:t>
    </dgm:pt>
    <dgm:pt modelId="{BA047AC4-EAD0-41DE-8E77-5CC3201B05D7}" type="parTrans" cxnId="{12F9F248-E967-4C1B-A642-562EE5B1F420}">
      <dgm:prSet/>
      <dgm:spPr/>
      <dgm:t>
        <a:bodyPr/>
        <a:lstStyle/>
        <a:p>
          <a:endParaRPr lang="en-US"/>
        </a:p>
      </dgm:t>
    </dgm:pt>
    <dgm:pt modelId="{176AF318-9B09-434D-9678-A7F03BDF6468}" type="sibTrans" cxnId="{12F9F248-E967-4C1B-A642-562EE5B1F420}">
      <dgm:prSet/>
      <dgm:spPr/>
      <dgm:t>
        <a:bodyPr/>
        <a:lstStyle/>
        <a:p>
          <a:endParaRPr lang="en-US"/>
        </a:p>
      </dgm:t>
    </dgm:pt>
    <dgm:pt modelId="{5FBB11C7-E0A1-4EE9-A89D-B0EFB0D980B9}">
      <dgm:prSet/>
      <dgm:spPr>
        <a:noFill/>
      </dgm:spPr>
      <dgm:t>
        <a:bodyPr/>
        <a:lstStyle/>
        <a:p>
          <a:pPr rtl="0"/>
          <a:r>
            <a:rPr lang="en-US" dirty="0" smtClean="0"/>
            <a:t>Nuts &amp; Bolts – Donors</a:t>
          </a:r>
          <a:endParaRPr lang="en-US" dirty="0"/>
        </a:p>
      </dgm:t>
    </dgm:pt>
    <dgm:pt modelId="{70329C46-C093-4AB6-96D4-5AFF5F1FF913}" type="parTrans" cxnId="{F924A055-E627-4579-BFE1-16EF046B9438}">
      <dgm:prSet/>
      <dgm:spPr/>
      <dgm:t>
        <a:bodyPr/>
        <a:lstStyle/>
        <a:p>
          <a:endParaRPr lang="en-US"/>
        </a:p>
      </dgm:t>
    </dgm:pt>
    <dgm:pt modelId="{AEC9A2FA-7C1F-4957-A2F8-0F6281091334}" type="sibTrans" cxnId="{F924A055-E627-4579-BFE1-16EF046B9438}">
      <dgm:prSet/>
      <dgm:spPr/>
      <dgm:t>
        <a:bodyPr/>
        <a:lstStyle/>
        <a:p>
          <a:endParaRPr lang="en-US"/>
        </a:p>
      </dgm:t>
    </dgm:pt>
    <dgm:pt modelId="{89A6C46B-69EE-436F-9DAB-68A448047879}" type="pres">
      <dgm:prSet presAssocID="{C45A64D3-9C67-46FA-BEEC-DCEE535C489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5E586360-0EBE-4698-996C-8F993E16E449}" type="pres">
      <dgm:prSet presAssocID="{C45A64D3-9C67-46FA-BEEC-DCEE535C4893}" presName="pyramid" presStyleLbl="node1" presStyleIdx="0" presStyleCnt="1"/>
      <dgm:spPr/>
    </dgm:pt>
    <dgm:pt modelId="{1878F708-708B-4927-8176-2C89AD21B714}" type="pres">
      <dgm:prSet presAssocID="{C45A64D3-9C67-46FA-BEEC-DCEE535C4893}" presName="theList" presStyleCnt="0"/>
      <dgm:spPr/>
    </dgm:pt>
    <dgm:pt modelId="{E784FC10-1365-4FD8-B10A-E41F7C556042}" type="pres">
      <dgm:prSet presAssocID="{B04F7C63-CB61-4FDA-BCB3-0B379CB58DFF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665F48-E252-41A7-9C85-5DA5317CB4AF}" type="pres">
      <dgm:prSet presAssocID="{B04F7C63-CB61-4FDA-BCB3-0B379CB58DFF}" presName="aSpace" presStyleCnt="0"/>
      <dgm:spPr/>
    </dgm:pt>
    <dgm:pt modelId="{AD1C364E-DE3A-4BA5-B1D0-F633629B97BD}" type="pres">
      <dgm:prSet presAssocID="{615E1A23-4838-496A-9D8F-48BA8DB5223E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A3559C-5EB2-4A7F-BD6D-D00CA3F87E76}" type="pres">
      <dgm:prSet presAssocID="{615E1A23-4838-496A-9D8F-48BA8DB5223E}" presName="aSpace" presStyleCnt="0"/>
      <dgm:spPr/>
    </dgm:pt>
    <dgm:pt modelId="{3214301C-C8D9-420B-A5AA-865746B71DEC}" type="pres">
      <dgm:prSet presAssocID="{5FBB11C7-E0A1-4EE9-A89D-B0EFB0D980B9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BB066-4727-4689-9607-B108CEA9EEDF}" type="pres">
      <dgm:prSet presAssocID="{5FBB11C7-E0A1-4EE9-A89D-B0EFB0D980B9}" presName="aSpace" presStyleCnt="0"/>
      <dgm:spPr/>
    </dgm:pt>
    <dgm:pt modelId="{838EF7E1-EBE1-478B-9722-6C9247BC5FB6}" type="pres">
      <dgm:prSet presAssocID="{152650E2-867E-4EE3-97E6-3A271498BC8B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1C846-0C4C-439C-A7D0-956CE174D038}" type="pres">
      <dgm:prSet presAssocID="{152650E2-867E-4EE3-97E6-3A271498BC8B}" presName="aSpace" presStyleCnt="0"/>
      <dgm:spPr/>
    </dgm:pt>
    <dgm:pt modelId="{6CC3FB84-EA9B-418C-BD37-341AA7481B1C}" type="pres">
      <dgm:prSet presAssocID="{4737EB9B-DEB4-4852-802C-1F94E8C64CA6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0770FA-FEC3-48EB-B7E9-9B2319EDECE2}" type="pres">
      <dgm:prSet presAssocID="{4737EB9B-DEB4-4852-802C-1F94E8C64CA6}" presName="aSpace" presStyleCnt="0"/>
      <dgm:spPr/>
    </dgm:pt>
  </dgm:ptLst>
  <dgm:cxnLst>
    <dgm:cxn modelId="{12F9F248-E967-4C1B-A642-562EE5B1F420}" srcId="{C45A64D3-9C67-46FA-BEEC-DCEE535C4893}" destId="{152650E2-867E-4EE3-97E6-3A271498BC8B}" srcOrd="3" destOrd="0" parTransId="{BA047AC4-EAD0-41DE-8E77-5CC3201B05D7}" sibTransId="{176AF318-9B09-434D-9678-A7F03BDF6468}"/>
    <dgm:cxn modelId="{7A0BE9D0-EDA6-493F-908E-A1D8FC2D3679}" type="presOf" srcId="{C45A64D3-9C67-46FA-BEEC-DCEE535C4893}" destId="{89A6C46B-69EE-436F-9DAB-68A448047879}" srcOrd="0" destOrd="0" presId="urn:microsoft.com/office/officeart/2005/8/layout/pyramid2"/>
    <dgm:cxn modelId="{A512CDFD-6FEF-420E-A3CC-AA232829256A}" type="presOf" srcId="{B04F7C63-CB61-4FDA-BCB3-0B379CB58DFF}" destId="{E784FC10-1365-4FD8-B10A-E41F7C556042}" srcOrd="0" destOrd="0" presId="urn:microsoft.com/office/officeart/2005/8/layout/pyramid2"/>
    <dgm:cxn modelId="{5E5B9BC7-BE41-4C9E-B32C-94BBA39C9DC8}" srcId="{C45A64D3-9C67-46FA-BEEC-DCEE535C4893}" destId="{615E1A23-4838-496A-9D8F-48BA8DB5223E}" srcOrd="1" destOrd="0" parTransId="{A8F19C69-92DD-4F18-AE90-F354837C9492}" sibTransId="{20BCCC3D-86B1-4424-B572-40C378780D43}"/>
    <dgm:cxn modelId="{EACBB9A1-2AEE-4131-A767-AB51A9D19536}" type="presOf" srcId="{152650E2-867E-4EE3-97E6-3A271498BC8B}" destId="{838EF7E1-EBE1-478B-9722-6C9247BC5FB6}" srcOrd="0" destOrd="0" presId="urn:microsoft.com/office/officeart/2005/8/layout/pyramid2"/>
    <dgm:cxn modelId="{F924A055-E627-4579-BFE1-16EF046B9438}" srcId="{C45A64D3-9C67-46FA-BEEC-DCEE535C4893}" destId="{5FBB11C7-E0A1-4EE9-A89D-B0EFB0D980B9}" srcOrd="2" destOrd="0" parTransId="{70329C46-C093-4AB6-96D4-5AFF5F1FF913}" sibTransId="{AEC9A2FA-7C1F-4957-A2F8-0F6281091334}"/>
    <dgm:cxn modelId="{69252871-B4C5-48C3-B786-0B968B7BE7CA}" type="presOf" srcId="{4737EB9B-DEB4-4852-802C-1F94E8C64CA6}" destId="{6CC3FB84-EA9B-418C-BD37-341AA7481B1C}" srcOrd="0" destOrd="0" presId="urn:microsoft.com/office/officeart/2005/8/layout/pyramid2"/>
    <dgm:cxn modelId="{C9DFE3A7-B4D1-463D-9CF8-694D213E57CA}" srcId="{C45A64D3-9C67-46FA-BEEC-DCEE535C4893}" destId="{B04F7C63-CB61-4FDA-BCB3-0B379CB58DFF}" srcOrd="0" destOrd="0" parTransId="{D5D03000-2BF5-480B-93E8-3420CB8D6298}" sibTransId="{9A43D1F2-DCE2-49CC-BD09-7A561D4D4466}"/>
    <dgm:cxn modelId="{34D41169-4367-4B46-9A15-DBF0043F2817}" type="presOf" srcId="{5FBB11C7-E0A1-4EE9-A89D-B0EFB0D980B9}" destId="{3214301C-C8D9-420B-A5AA-865746B71DEC}" srcOrd="0" destOrd="0" presId="urn:microsoft.com/office/officeart/2005/8/layout/pyramid2"/>
    <dgm:cxn modelId="{23BE02CB-AED6-40AD-BCBF-E593A6A7701A}" type="presOf" srcId="{615E1A23-4838-496A-9D8F-48BA8DB5223E}" destId="{AD1C364E-DE3A-4BA5-B1D0-F633629B97BD}" srcOrd="0" destOrd="0" presId="urn:microsoft.com/office/officeart/2005/8/layout/pyramid2"/>
    <dgm:cxn modelId="{8697EEA5-4150-488F-B5D6-0A35B2F71723}" srcId="{C45A64D3-9C67-46FA-BEEC-DCEE535C4893}" destId="{4737EB9B-DEB4-4852-802C-1F94E8C64CA6}" srcOrd="4" destOrd="0" parTransId="{E3768FEE-83B2-4FA5-9C59-3E450678A347}" sibTransId="{B3B3685F-2D58-4B47-8458-AA2128D1FF7D}"/>
    <dgm:cxn modelId="{108086C3-4827-4A64-921E-DEC69DC6D04C}" type="presParOf" srcId="{89A6C46B-69EE-436F-9DAB-68A448047879}" destId="{5E586360-0EBE-4698-996C-8F993E16E449}" srcOrd="0" destOrd="0" presId="urn:microsoft.com/office/officeart/2005/8/layout/pyramid2"/>
    <dgm:cxn modelId="{1A2B01B1-DD6F-4455-AD5B-8EBF8A3357BB}" type="presParOf" srcId="{89A6C46B-69EE-436F-9DAB-68A448047879}" destId="{1878F708-708B-4927-8176-2C89AD21B714}" srcOrd="1" destOrd="0" presId="urn:microsoft.com/office/officeart/2005/8/layout/pyramid2"/>
    <dgm:cxn modelId="{914E6787-83AD-4E38-AFAD-D7FB13A09F68}" type="presParOf" srcId="{1878F708-708B-4927-8176-2C89AD21B714}" destId="{E784FC10-1365-4FD8-B10A-E41F7C556042}" srcOrd="0" destOrd="0" presId="urn:microsoft.com/office/officeart/2005/8/layout/pyramid2"/>
    <dgm:cxn modelId="{1289F295-D7AC-4159-B5A5-7A6579804BA4}" type="presParOf" srcId="{1878F708-708B-4927-8176-2C89AD21B714}" destId="{F9665F48-E252-41A7-9C85-5DA5317CB4AF}" srcOrd="1" destOrd="0" presId="urn:microsoft.com/office/officeart/2005/8/layout/pyramid2"/>
    <dgm:cxn modelId="{58773CF9-E52A-4BA0-A447-FF306D6FFE0E}" type="presParOf" srcId="{1878F708-708B-4927-8176-2C89AD21B714}" destId="{AD1C364E-DE3A-4BA5-B1D0-F633629B97BD}" srcOrd="2" destOrd="0" presId="urn:microsoft.com/office/officeart/2005/8/layout/pyramid2"/>
    <dgm:cxn modelId="{3B886251-E159-4D19-A704-B299D8DC72DD}" type="presParOf" srcId="{1878F708-708B-4927-8176-2C89AD21B714}" destId="{97A3559C-5EB2-4A7F-BD6D-D00CA3F87E76}" srcOrd="3" destOrd="0" presId="urn:microsoft.com/office/officeart/2005/8/layout/pyramid2"/>
    <dgm:cxn modelId="{9FF07191-DF9D-4BB9-82C8-007C7FAE2CAA}" type="presParOf" srcId="{1878F708-708B-4927-8176-2C89AD21B714}" destId="{3214301C-C8D9-420B-A5AA-865746B71DEC}" srcOrd="4" destOrd="0" presId="urn:microsoft.com/office/officeart/2005/8/layout/pyramid2"/>
    <dgm:cxn modelId="{F53E53EA-72FD-4918-9FA5-2E38FF544A6A}" type="presParOf" srcId="{1878F708-708B-4927-8176-2C89AD21B714}" destId="{554BB066-4727-4689-9607-B108CEA9EEDF}" srcOrd="5" destOrd="0" presId="urn:microsoft.com/office/officeart/2005/8/layout/pyramid2"/>
    <dgm:cxn modelId="{95B278AD-7CA5-461A-A214-619EB228AA02}" type="presParOf" srcId="{1878F708-708B-4927-8176-2C89AD21B714}" destId="{838EF7E1-EBE1-478B-9722-6C9247BC5FB6}" srcOrd="6" destOrd="0" presId="urn:microsoft.com/office/officeart/2005/8/layout/pyramid2"/>
    <dgm:cxn modelId="{45A95AAA-CC94-403E-860C-543EC94B8534}" type="presParOf" srcId="{1878F708-708B-4927-8176-2C89AD21B714}" destId="{BD21C846-0C4C-439C-A7D0-956CE174D038}" srcOrd="7" destOrd="0" presId="urn:microsoft.com/office/officeart/2005/8/layout/pyramid2"/>
    <dgm:cxn modelId="{62C07E88-9546-436E-9760-ABD4C6A8468B}" type="presParOf" srcId="{1878F708-708B-4927-8176-2C89AD21B714}" destId="{6CC3FB84-EA9B-418C-BD37-341AA7481B1C}" srcOrd="8" destOrd="0" presId="urn:microsoft.com/office/officeart/2005/8/layout/pyramid2"/>
    <dgm:cxn modelId="{8A7545CD-6CD1-45F9-85FE-31614C0170BB}" type="presParOf" srcId="{1878F708-708B-4927-8176-2C89AD21B714}" destId="{730770FA-FEC3-48EB-B7E9-9B2319EDECE2}" srcOrd="9" destOrd="0" presId="urn:microsoft.com/office/officeart/2005/8/layout/pyramid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45A64D3-9C67-46FA-BEEC-DCEE535C4893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4F7C63-CB61-4FDA-BCB3-0B379CB58DFF}">
      <dgm:prSet/>
      <dgm:spPr/>
      <dgm:t>
        <a:bodyPr/>
        <a:lstStyle/>
        <a:p>
          <a:pPr rtl="0"/>
          <a:r>
            <a:rPr lang="en-US" dirty="0" smtClean="0"/>
            <a:t>Introduction</a:t>
          </a:r>
          <a:endParaRPr lang="en-US" dirty="0"/>
        </a:p>
      </dgm:t>
    </dgm:pt>
    <dgm:pt modelId="{D5D03000-2BF5-480B-93E8-3420CB8D6298}" type="parTrans" cxnId="{C9DFE3A7-B4D1-463D-9CF8-694D213E57CA}">
      <dgm:prSet/>
      <dgm:spPr/>
      <dgm:t>
        <a:bodyPr/>
        <a:lstStyle/>
        <a:p>
          <a:endParaRPr lang="en-US"/>
        </a:p>
      </dgm:t>
    </dgm:pt>
    <dgm:pt modelId="{9A43D1F2-DCE2-49CC-BD09-7A561D4D4466}" type="sibTrans" cxnId="{C9DFE3A7-B4D1-463D-9CF8-694D213E57CA}">
      <dgm:prSet/>
      <dgm:spPr/>
      <dgm:t>
        <a:bodyPr/>
        <a:lstStyle/>
        <a:p>
          <a:endParaRPr lang="en-US"/>
        </a:p>
      </dgm:t>
    </dgm:pt>
    <dgm:pt modelId="{615E1A23-4838-496A-9D8F-48BA8DB5223E}">
      <dgm:prSet/>
      <dgm:spPr/>
      <dgm:t>
        <a:bodyPr/>
        <a:lstStyle/>
        <a:p>
          <a:pPr rtl="0"/>
          <a:r>
            <a:rPr lang="en-US" dirty="0" smtClean="0"/>
            <a:t>Nuts &amp; Bolts - General</a:t>
          </a:r>
          <a:endParaRPr lang="en-US" dirty="0"/>
        </a:p>
      </dgm:t>
    </dgm:pt>
    <dgm:pt modelId="{A8F19C69-92DD-4F18-AE90-F354837C9492}" type="parTrans" cxnId="{5E5B9BC7-BE41-4C9E-B32C-94BBA39C9DC8}">
      <dgm:prSet/>
      <dgm:spPr/>
      <dgm:t>
        <a:bodyPr/>
        <a:lstStyle/>
        <a:p>
          <a:endParaRPr lang="en-US"/>
        </a:p>
      </dgm:t>
    </dgm:pt>
    <dgm:pt modelId="{20BCCC3D-86B1-4424-B572-40C378780D43}" type="sibTrans" cxnId="{5E5B9BC7-BE41-4C9E-B32C-94BBA39C9DC8}">
      <dgm:prSet/>
      <dgm:spPr/>
      <dgm:t>
        <a:bodyPr/>
        <a:lstStyle/>
        <a:p>
          <a:endParaRPr lang="en-US"/>
        </a:p>
      </dgm:t>
    </dgm:pt>
    <dgm:pt modelId="{4737EB9B-DEB4-4852-802C-1F94E8C64CA6}">
      <dgm:prSet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en-US" dirty="0" smtClean="0"/>
            <a:t>7 CFC Fundraising Secrets</a:t>
          </a:r>
          <a:endParaRPr lang="en-US" dirty="0"/>
        </a:p>
      </dgm:t>
    </dgm:pt>
    <dgm:pt modelId="{E3768FEE-83B2-4FA5-9C59-3E450678A347}" type="parTrans" cxnId="{8697EEA5-4150-488F-B5D6-0A35B2F71723}">
      <dgm:prSet/>
      <dgm:spPr/>
      <dgm:t>
        <a:bodyPr/>
        <a:lstStyle/>
        <a:p>
          <a:endParaRPr lang="en-US"/>
        </a:p>
      </dgm:t>
    </dgm:pt>
    <dgm:pt modelId="{B3B3685F-2D58-4B47-8458-AA2128D1FF7D}" type="sibTrans" cxnId="{8697EEA5-4150-488F-B5D6-0A35B2F71723}">
      <dgm:prSet/>
      <dgm:spPr/>
      <dgm:t>
        <a:bodyPr/>
        <a:lstStyle/>
        <a:p>
          <a:endParaRPr lang="en-US"/>
        </a:p>
      </dgm:t>
    </dgm:pt>
    <dgm:pt modelId="{152650E2-867E-4EE3-97E6-3A271498BC8B}">
      <dgm:prSet/>
      <dgm:spPr/>
      <dgm:t>
        <a:bodyPr/>
        <a:lstStyle/>
        <a:p>
          <a:pPr rtl="0"/>
          <a:r>
            <a:rPr lang="en-US" dirty="0" smtClean="0"/>
            <a:t>Campaign Events</a:t>
          </a:r>
          <a:endParaRPr lang="en-US" dirty="0"/>
        </a:p>
      </dgm:t>
    </dgm:pt>
    <dgm:pt modelId="{BA047AC4-EAD0-41DE-8E77-5CC3201B05D7}" type="parTrans" cxnId="{12F9F248-E967-4C1B-A642-562EE5B1F420}">
      <dgm:prSet/>
      <dgm:spPr/>
      <dgm:t>
        <a:bodyPr/>
        <a:lstStyle/>
        <a:p>
          <a:endParaRPr lang="en-US"/>
        </a:p>
      </dgm:t>
    </dgm:pt>
    <dgm:pt modelId="{176AF318-9B09-434D-9678-A7F03BDF6468}" type="sibTrans" cxnId="{12F9F248-E967-4C1B-A642-562EE5B1F420}">
      <dgm:prSet/>
      <dgm:spPr/>
      <dgm:t>
        <a:bodyPr/>
        <a:lstStyle/>
        <a:p>
          <a:endParaRPr lang="en-US"/>
        </a:p>
      </dgm:t>
    </dgm:pt>
    <dgm:pt modelId="{5FBB11C7-E0A1-4EE9-A89D-B0EFB0D980B9}">
      <dgm:prSet/>
      <dgm:spPr/>
      <dgm:t>
        <a:bodyPr/>
        <a:lstStyle/>
        <a:p>
          <a:pPr rtl="0"/>
          <a:r>
            <a:rPr lang="en-US" dirty="0" smtClean="0"/>
            <a:t>Nuts &amp; Bolts – Donors</a:t>
          </a:r>
          <a:endParaRPr lang="en-US" dirty="0"/>
        </a:p>
      </dgm:t>
    </dgm:pt>
    <dgm:pt modelId="{70329C46-C093-4AB6-96D4-5AFF5F1FF913}" type="parTrans" cxnId="{F924A055-E627-4579-BFE1-16EF046B9438}">
      <dgm:prSet/>
      <dgm:spPr/>
      <dgm:t>
        <a:bodyPr/>
        <a:lstStyle/>
        <a:p>
          <a:endParaRPr lang="en-US"/>
        </a:p>
      </dgm:t>
    </dgm:pt>
    <dgm:pt modelId="{AEC9A2FA-7C1F-4957-A2F8-0F6281091334}" type="sibTrans" cxnId="{F924A055-E627-4579-BFE1-16EF046B9438}">
      <dgm:prSet/>
      <dgm:spPr/>
      <dgm:t>
        <a:bodyPr/>
        <a:lstStyle/>
        <a:p>
          <a:endParaRPr lang="en-US"/>
        </a:p>
      </dgm:t>
    </dgm:pt>
    <dgm:pt modelId="{89A6C46B-69EE-436F-9DAB-68A448047879}" type="pres">
      <dgm:prSet presAssocID="{C45A64D3-9C67-46FA-BEEC-DCEE535C489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5E586360-0EBE-4698-996C-8F993E16E449}" type="pres">
      <dgm:prSet presAssocID="{C45A64D3-9C67-46FA-BEEC-DCEE535C4893}" presName="pyramid" presStyleLbl="node1" presStyleIdx="0" presStyleCnt="1"/>
      <dgm:spPr/>
    </dgm:pt>
    <dgm:pt modelId="{1878F708-708B-4927-8176-2C89AD21B714}" type="pres">
      <dgm:prSet presAssocID="{C45A64D3-9C67-46FA-BEEC-DCEE535C4893}" presName="theList" presStyleCnt="0"/>
      <dgm:spPr/>
    </dgm:pt>
    <dgm:pt modelId="{E784FC10-1365-4FD8-B10A-E41F7C556042}" type="pres">
      <dgm:prSet presAssocID="{B04F7C63-CB61-4FDA-BCB3-0B379CB58DFF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665F48-E252-41A7-9C85-5DA5317CB4AF}" type="pres">
      <dgm:prSet presAssocID="{B04F7C63-CB61-4FDA-BCB3-0B379CB58DFF}" presName="aSpace" presStyleCnt="0"/>
      <dgm:spPr/>
    </dgm:pt>
    <dgm:pt modelId="{AD1C364E-DE3A-4BA5-B1D0-F633629B97BD}" type="pres">
      <dgm:prSet presAssocID="{615E1A23-4838-496A-9D8F-48BA8DB5223E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A3559C-5EB2-4A7F-BD6D-D00CA3F87E76}" type="pres">
      <dgm:prSet presAssocID="{615E1A23-4838-496A-9D8F-48BA8DB5223E}" presName="aSpace" presStyleCnt="0"/>
      <dgm:spPr/>
    </dgm:pt>
    <dgm:pt modelId="{3214301C-C8D9-420B-A5AA-865746B71DEC}" type="pres">
      <dgm:prSet presAssocID="{5FBB11C7-E0A1-4EE9-A89D-B0EFB0D980B9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BB066-4727-4689-9607-B108CEA9EEDF}" type="pres">
      <dgm:prSet presAssocID="{5FBB11C7-E0A1-4EE9-A89D-B0EFB0D980B9}" presName="aSpace" presStyleCnt="0"/>
      <dgm:spPr/>
    </dgm:pt>
    <dgm:pt modelId="{838EF7E1-EBE1-478B-9722-6C9247BC5FB6}" type="pres">
      <dgm:prSet presAssocID="{152650E2-867E-4EE3-97E6-3A271498BC8B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1C846-0C4C-439C-A7D0-956CE174D038}" type="pres">
      <dgm:prSet presAssocID="{152650E2-867E-4EE3-97E6-3A271498BC8B}" presName="aSpace" presStyleCnt="0"/>
      <dgm:spPr/>
    </dgm:pt>
    <dgm:pt modelId="{6CC3FB84-EA9B-418C-BD37-341AA7481B1C}" type="pres">
      <dgm:prSet presAssocID="{4737EB9B-DEB4-4852-802C-1F94E8C64CA6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0770FA-FEC3-48EB-B7E9-9B2319EDECE2}" type="pres">
      <dgm:prSet presAssocID="{4737EB9B-DEB4-4852-802C-1F94E8C64CA6}" presName="aSpace" presStyleCnt="0"/>
      <dgm:spPr/>
    </dgm:pt>
  </dgm:ptLst>
  <dgm:cxnLst>
    <dgm:cxn modelId="{AA50A6D5-A39C-4CE1-8647-87F8FBFFD605}" type="presOf" srcId="{C45A64D3-9C67-46FA-BEEC-DCEE535C4893}" destId="{89A6C46B-69EE-436F-9DAB-68A448047879}" srcOrd="0" destOrd="0" presId="urn:microsoft.com/office/officeart/2005/8/layout/pyramid2"/>
    <dgm:cxn modelId="{12F9F248-E967-4C1B-A642-562EE5B1F420}" srcId="{C45A64D3-9C67-46FA-BEEC-DCEE535C4893}" destId="{152650E2-867E-4EE3-97E6-3A271498BC8B}" srcOrd="3" destOrd="0" parTransId="{BA047AC4-EAD0-41DE-8E77-5CC3201B05D7}" sibTransId="{176AF318-9B09-434D-9678-A7F03BDF6468}"/>
    <dgm:cxn modelId="{4CC85374-5612-40B3-A5B2-50AFE48B9393}" type="presOf" srcId="{152650E2-867E-4EE3-97E6-3A271498BC8B}" destId="{838EF7E1-EBE1-478B-9722-6C9247BC5FB6}" srcOrd="0" destOrd="0" presId="urn:microsoft.com/office/officeart/2005/8/layout/pyramid2"/>
    <dgm:cxn modelId="{5E5B9BC7-BE41-4C9E-B32C-94BBA39C9DC8}" srcId="{C45A64D3-9C67-46FA-BEEC-DCEE535C4893}" destId="{615E1A23-4838-496A-9D8F-48BA8DB5223E}" srcOrd="1" destOrd="0" parTransId="{A8F19C69-92DD-4F18-AE90-F354837C9492}" sibTransId="{20BCCC3D-86B1-4424-B572-40C378780D43}"/>
    <dgm:cxn modelId="{AC07B537-2366-4BB4-955E-D2E198DE4F82}" type="presOf" srcId="{4737EB9B-DEB4-4852-802C-1F94E8C64CA6}" destId="{6CC3FB84-EA9B-418C-BD37-341AA7481B1C}" srcOrd="0" destOrd="0" presId="urn:microsoft.com/office/officeart/2005/8/layout/pyramid2"/>
    <dgm:cxn modelId="{F924A055-E627-4579-BFE1-16EF046B9438}" srcId="{C45A64D3-9C67-46FA-BEEC-DCEE535C4893}" destId="{5FBB11C7-E0A1-4EE9-A89D-B0EFB0D980B9}" srcOrd="2" destOrd="0" parTransId="{70329C46-C093-4AB6-96D4-5AFF5F1FF913}" sibTransId="{AEC9A2FA-7C1F-4957-A2F8-0F6281091334}"/>
    <dgm:cxn modelId="{DD71667E-DE3C-4DB3-9AC9-65B92D1422E9}" type="presOf" srcId="{615E1A23-4838-496A-9D8F-48BA8DB5223E}" destId="{AD1C364E-DE3A-4BA5-B1D0-F633629B97BD}" srcOrd="0" destOrd="0" presId="urn:microsoft.com/office/officeart/2005/8/layout/pyramid2"/>
    <dgm:cxn modelId="{19639F15-5785-4D54-8F2B-87869B643428}" type="presOf" srcId="{B04F7C63-CB61-4FDA-BCB3-0B379CB58DFF}" destId="{E784FC10-1365-4FD8-B10A-E41F7C556042}" srcOrd="0" destOrd="0" presId="urn:microsoft.com/office/officeart/2005/8/layout/pyramid2"/>
    <dgm:cxn modelId="{C9DFE3A7-B4D1-463D-9CF8-694D213E57CA}" srcId="{C45A64D3-9C67-46FA-BEEC-DCEE535C4893}" destId="{B04F7C63-CB61-4FDA-BCB3-0B379CB58DFF}" srcOrd="0" destOrd="0" parTransId="{D5D03000-2BF5-480B-93E8-3420CB8D6298}" sibTransId="{9A43D1F2-DCE2-49CC-BD09-7A561D4D4466}"/>
    <dgm:cxn modelId="{8697EEA5-4150-488F-B5D6-0A35B2F71723}" srcId="{C45A64D3-9C67-46FA-BEEC-DCEE535C4893}" destId="{4737EB9B-DEB4-4852-802C-1F94E8C64CA6}" srcOrd="4" destOrd="0" parTransId="{E3768FEE-83B2-4FA5-9C59-3E450678A347}" sibTransId="{B3B3685F-2D58-4B47-8458-AA2128D1FF7D}"/>
    <dgm:cxn modelId="{454D887D-6519-4147-B5D0-B104DF792CE7}" type="presOf" srcId="{5FBB11C7-E0A1-4EE9-A89D-B0EFB0D980B9}" destId="{3214301C-C8D9-420B-A5AA-865746B71DEC}" srcOrd="0" destOrd="0" presId="urn:microsoft.com/office/officeart/2005/8/layout/pyramid2"/>
    <dgm:cxn modelId="{87691DCD-3A15-4EF9-9F18-7A18330A7021}" type="presParOf" srcId="{89A6C46B-69EE-436F-9DAB-68A448047879}" destId="{5E586360-0EBE-4698-996C-8F993E16E449}" srcOrd="0" destOrd="0" presId="urn:microsoft.com/office/officeart/2005/8/layout/pyramid2"/>
    <dgm:cxn modelId="{8ECA590A-0EBC-41DD-A936-507F3974013B}" type="presParOf" srcId="{89A6C46B-69EE-436F-9DAB-68A448047879}" destId="{1878F708-708B-4927-8176-2C89AD21B714}" srcOrd="1" destOrd="0" presId="urn:microsoft.com/office/officeart/2005/8/layout/pyramid2"/>
    <dgm:cxn modelId="{00E35E68-ED01-45D1-B56B-AE8868F31129}" type="presParOf" srcId="{1878F708-708B-4927-8176-2C89AD21B714}" destId="{E784FC10-1365-4FD8-B10A-E41F7C556042}" srcOrd="0" destOrd="0" presId="urn:microsoft.com/office/officeart/2005/8/layout/pyramid2"/>
    <dgm:cxn modelId="{1B7CE9BF-5B1B-4B58-9E38-D9AFC47E105C}" type="presParOf" srcId="{1878F708-708B-4927-8176-2C89AD21B714}" destId="{F9665F48-E252-41A7-9C85-5DA5317CB4AF}" srcOrd="1" destOrd="0" presId="urn:microsoft.com/office/officeart/2005/8/layout/pyramid2"/>
    <dgm:cxn modelId="{2839CF24-6E8E-468A-9754-BC4358B3547C}" type="presParOf" srcId="{1878F708-708B-4927-8176-2C89AD21B714}" destId="{AD1C364E-DE3A-4BA5-B1D0-F633629B97BD}" srcOrd="2" destOrd="0" presId="urn:microsoft.com/office/officeart/2005/8/layout/pyramid2"/>
    <dgm:cxn modelId="{FF9DB531-AC9C-4CBF-B5F0-3BF7AA5FF418}" type="presParOf" srcId="{1878F708-708B-4927-8176-2C89AD21B714}" destId="{97A3559C-5EB2-4A7F-BD6D-D00CA3F87E76}" srcOrd="3" destOrd="0" presId="urn:microsoft.com/office/officeart/2005/8/layout/pyramid2"/>
    <dgm:cxn modelId="{DF7E3618-D28D-46FF-A911-6D214B755DC2}" type="presParOf" srcId="{1878F708-708B-4927-8176-2C89AD21B714}" destId="{3214301C-C8D9-420B-A5AA-865746B71DEC}" srcOrd="4" destOrd="0" presId="urn:microsoft.com/office/officeart/2005/8/layout/pyramid2"/>
    <dgm:cxn modelId="{EEB897AE-380F-40F0-BFC6-0E489FC6E665}" type="presParOf" srcId="{1878F708-708B-4927-8176-2C89AD21B714}" destId="{554BB066-4727-4689-9607-B108CEA9EEDF}" srcOrd="5" destOrd="0" presId="urn:microsoft.com/office/officeart/2005/8/layout/pyramid2"/>
    <dgm:cxn modelId="{31B08DA2-B43F-4528-8614-93678ADB652D}" type="presParOf" srcId="{1878F708-708B-4927-8176-2C89AD21B714}" destId="{838EF7E1-EBE1-478B-9722-6C9247BC5FB6}" srcOrd="6" destOrd="0" presId="urn:microsoft.com/office/officeart/2005/8/layout/pyramid2"/>
    <dgm:cxn modelId="{C4896AF2-8614-412D-95C6-29F2D291C61F}" type="presParOf" srcId="{1878F708-708B-4927-8176-2C89AD21B714}" destId="{BD21C846-0C4C-439C-A7D0-956CE174D038}" srcOrd="7" destOrd="0" presId="urn:microsoft.com/office/officeart/2005/8/layout/pyramid2"/>
    <dgm:cxn modelId="{E75D7EAD-1C1C-49E3-A7CF-3FEAF389B38B}" type="presParOf" srcId="{1878F708-708B-4927-8176-2C89AD21B714}" destId="{6CC3FB84-EA9B-418C-BD37-341AA7481B1C}" srcOrd="8" destOrd="0" presId="urn:microsoft.com/office/officeart/2005/8/layout/pyramid2"/>
    <dgm:cxn modelId="{EC3D2A16-6512-4D76-8795-A13BEB933C87}" type="presParOf" srcId="{1878F708-708B-4927-8176-2C89AD21B714}" destId="{730770FA-FEC3-48EB-B7E9-9B2319EDECE2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425774-7972-4178-857D-57E0FFD3403D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8FF64A1F-B99A-4E4C-A7D3-7ED8F306C5A0}">
      <dgm:prSet phldrT="[Text]" custT="1"/>
      <dgm:spPr/>
      <dgm:t>
        <a:bodyPr/>
        <a:lstStyle/>
        <a:p>
          <a:r>
            <a:rPr lang="en-US" sz="3600" dirty="0" smtClean="0"/>
            <a:t>Mega Gifts</a:t>
          </a:r>
          <a:endParaRPr lang="en-US" sz="3600" dirty="0"/>
        </a:p>
      </dgm:t>
    </dgm:pt>
    <dgm:pt modelId="{3DA69552-1462-4288-8D45-3FD8ED285DB2}" type="parTrans" cxnId="{0DFFCD8B-0BD8-419C-A87B-F6F4CC5CEE26}">
      <dgm:prSet/>
      <dgm:spPr/>
      <dgm:t>
        <a:bodyPr/>
        <a:lstStyle/>
        <a:p>
          <a:endParaRPr lang="en-US"/>
        </a:p>
      </dgm:t>
    </dgm:pt>
    <dgm:pt modelId="{79FC4CC2-0D96-47E1-9107-06B599FD24EC}" type="sibTrans" cxnId="{0DFFCD8B-0BD8-419C-A87B-F6F4CC5CEE26}">
      <dgm:prSet/>
      <dgm:spPr/>
      <dgm:t>
        <a:bodyPr/>
        <a:lstStyle/>
        <a:p>
          <a:endParaRPr lang="en-US"/>
        </a:p>
      </dgm:t>
    </dgm:pt>
    <dgm:pt modelId="{20DCAE28-926C-4F4D-83F4-A742A0BFC1B8}">
      <dgm:prSet phldrT="[Text]" custT="1"/>
      <dgm:spPr/>
      <dgm:t>
        <a:bodyPr/>
        <a:lstStyle/>
        <a:p>
          <a:r>
            <a:rPr lang="en-US" sz="3600" dirty="0" smtClean="0"/>
            <a:t>Major Donors</a:t>
          </a:r>
        </a:p>
      </dgm:t>
    </dgm:pt>
    <dgm:pt modelId="{916B039A-B118-4D67-91CA-4F4FECE01D20}" type="parTrans" cxnId="{96A55487-2E27-403B-A486-D1F531814290}">
      <dgm:prSet/>
      <dgm:spPr/>
      <dgm:t>
        <a:bodyPr/>
        <a:lstStyle/>
        <a:p>
          <a:endParaRPr lang="en-US"/>
        </a:p>
      </dgm:t>
    </dgm:pt>
    <dgm:pt modelId="{97010834-EC6B-424C-A186-5AC77FA70767}" type="sibTrans" cxnId="{96A55487-2E27-403B-A486-D1F531814290}">
      <dgm:prSet/>
      <dgm:spPr/>
      <dgm:t>
        <a:bodyPr/>
        <a:lstStyle/>
        <a:p>
          <a:endParaRPr lang="en-US"/>
        </a:p>
      </dgm:t>
    </dgm:pt>
    <dgm:pt modelId="{E0835136-F1D1-4F02-8658-5653AC122DE8}">
      <dgm:prSet phldrT="[Text]" custT="1"/>
      <dgm:spPr/>
      <dgm:t>
        <a:bodyPr/>
        <a:lstStyle/>
        <a:p>
          <a:pPr algn="ctr"/>
          <a:r>
            <a:rPr lang="en-US" sz="2400" dirty="0" smtClean="0"/>
            <a:t>Annual Fund, Workplace giving,  Internet, Text Messages, Cause Marketing, Memberships, Products</a:t>
          </a:r>
          <a:endParaRPr lang="en-US" sz="2400" dirty="0"/>
        </a:p>
      </dgm:t>
    </dgm:pt>
    <dgm:pt modelId="{CFBA8475-D386-496E-8A9E-D3FD31439307}" type="parTrans" cxnId="{AAF7240C-AC2C-4622-B513-E61019A26715}">
      <dgm:prSet/>
      <dgm:spPr/>
      <dgm:t>
        <a:bodyPr/>
        <a:lstStyle/>
        <a:p>
          <a:endParaRPr lang="en-US"/>
        </a:p>
      </dgm:t>
    </dgm:pt>
    <dgm:pt modelId="{6AE21B24-D8CF-428A-B4AD-30DCB164C909}" type="sibTrans" cxnId="{AAF7240C-AC2C-4622-B513-E61019A26715}">
      <dgm:prSet/>
      <dgm:spPr/>
      <dgm:t>
        <a:bodyPr/>
        <a:lstStyle/>
        <a:p>
          <a:endParaRPr lang="en-US"/>
        </a:p>
      </dgm:t>
    </dgm:pt>
    <dgm:pt modelId="{FAE260BA-0A6C-4D8A-BA21-9620FD417A77}" type="pres">
      <dgm:prSet presAssocID="{A5425774-7972-4178-857D-57E0FFD3403D}" presName="Name0" presStyleCnt="0">
        <dgm:presLayoutVars>
          <dgm:dir/>
          <dgm:animLvl val="lvl"/>
          <dgm:resizeHandles val="exact"/>
        </dgm:presLayoutVars>
      </dgm:prSet>
      <dgm:spPr/>
    </dgm:pt>
    <dgm:pt modelId="{3CC46D2F-8793-4FE1-ADB6-2C83BB1C138B}" type="pres">
      <dgm:prSet presAssocID="{8FF64A1F-B99A-4E4C-A7D3-7ED8F306C5A0}" presName="Name8" presStyleCnt="0"/>
      <dgm:spPr/>
    </dgm:pt>
    <dgm:pt modelId="{9A6C9DA7-B1E9-4A0A-9014-FA8D0BD89F82}" type="pres">
      <dgm:prSet presAssocID="{8FF64A1F-B99A-4E4C-A7D3-7ED8F306C5A0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BD0D79-8EC3-4454-8FEB-43718307A1A8}" type="pres">
      <dgm:prSet presAssocID="{8FF64A1F-B99A-4E4C-A7D3-7ED8F306C5A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A694E0-2013-4DEF-85EF-13CE8A736D24}" type="pres">
      <dgm:prSet presAssocID="{20DCAE28-926C-4F4D-83F4-A742A0BFC1B8}" presName="Name8" presStyleCnt="0"/>
      <dgm:spPr/>
    </dgm:pt>
    <dgm:pt modelId="{C74DF545-40F8-49BA-8E40-F4A92DD3B013}" type="pres">
      <dgm:prSet presAssocID="{20DCAE28-926C-4F4D-83F4-A742A0BFC1B8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6EA048-2367-4C69-AC71-5C4F8E836CF7}" type="pres">
      <dgm:prSet presAssocID="{20DCAE28-926C-4F4D-83F4-A742A0BFC1B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645B2C-3AEB-4371-AE64-AA4F81AA50DE}" type="pres">
      <dgm:prSet presAssocID="{E0835136-F1D1-4F02-8658-5653AC122DE8}" presName="Name8" presStyleCnt="0"/>
      <dgm:spPr/>
    </dgm:pt>
    <dgm:pt modelId="{56DEAE6E-596A-48AC-A0CB-5216A4931A12}" type="pres">
      <dgm:prSet presAssocID="{E0835136-F1D1-4F02-8658-5653AC122DE8}" presName="level" presStyleLbl="node1" presStyleIdx="2" presStyleCnt="3" custLinFactNeighborX="2778" custLinFactNeighborY="1146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824826-DB3A-42C6-B8FD-F2D719B14C12}" type="pres">
      <dgm:prSet presAssocID="{E0835136-F1D1-4F02-8658-5653AC122DE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E4AA92-66C4-46AF-B958-606CD26D5CC8}" type="presOf" srcId="{8FF64A1F-B99A-4E4C-A7D3-7ED8F306C5A0}" destId="{9A6C9DA7-B1E9-4A0A-9014-FA8D0BD89F82}" srcOrd="0" destOrd="0" presId="urn:microsoft.com/office/officeart/2005/8/layout/pyramid1"/>
    <dgm:cxn modelId="{0DFFCD8B-0BD8-419C-A87B-F6F4CC5CEE26}" srcId="{A5425774-7972-4178-857D-57E0FFD3403D}" destId="{8FF64A1F-B99A-4E4C-A7D3-7ED8F306C5A0}" srcOrd="0" destOrd="0" parTransId="{3DA69552-1462-4288-8D45-3FD8ED285DB2}" sibTransId="{79FC4CC2-0D96-47E1-9107-06B599FD24EC}"/>
    <dgm:cxn modelId="{AAF7240C-AC2C-4622-B513-E61019A26715}" srcId="{A5425774-7972-4178-857D-57E0FFD3403D}" destId="{E0835136-F1D1-4F02-8658-5653AC122DE8}" srcOrd="2" destOrd="0" parTransId="{CFBA8475-D386-496E-8A9E-D3FD31439307}" sibTransId="{6AE21B24-D8CF-428A-B4AD-30DCB164C909}"/>
    <dgm:cxn modelId="{3CFF596A-D45B-4472-ACEA-1A4C3E46F66A}" type="presOf" srcId="{A5425774-7972-4178-857D-57E0FFD3403D}" destId="{FAE260BA-0A6C-4D8A-BA21-9620FD417A77}" srcOrd="0" destOrd="0" presId="urn:microsoft.com/office/officeart/2005/8/layout/pyramid1"/>
    <dgm:cxn modelId="{CD93C545-6726-4C4D-A8ED-13D6975186A4}" type="presOf" srcId="{20DCAE28-926C-4F4D-83F4-A742A0BFC1B8}" destId="{C26EA048-2367-4C69-AC71-5C4F8E836CF7}" srcOrd="1" destOrd="0" presId="urn:microsoft.com/office/officeart/2005/8/layout/pyramid1"/>
    <dgm:cxn modelId="{8A193B5A-2743-45D9-9EAB-40083A9FE708}" type="presOf" srcId="{E0835136-F1D1-4F02-8658-5653AC122DE8}" destId="{56DEAE6E-596A-48AC-A0CB-5216A4931A12}" srcOrd="0" destOrd="0" presId="urn:microsoft.com/office/officeart/2005/8/layout/pyramid1"/>
    <dgm:cxn modelId="{BF0CB796-14C3-4D09-AA2B-79C414815A97}" type="presOf" srcId="{E0835136-F1D1-4F02-8658-5653AC122DE8}" destId="{A1824826-DB3A-42C6-B8FD-F2D719B14C12}" srcOrd="1" destOrd="0" presId="urn:microsoft.com/office/officeart/2005/8/layout/pyramid1"/>
    <dgm:cxn modelId="{014A5CCE-DC75-4008-B45A-A4EF06C25808}" type="presOf" srcId="{8FF64A1F-B99A-4E4C-A7D3-7ED8F306C5A0}" destId="{6DBD0D79-8EC3-4454-8FEB-43718307A1A8}" srcOrd="1" destOrd="0" presId="urn:microsoft.com/office/officeart/2005/8/layout/pyramid1"/>
    <dgm:cxn modelId="{CA7051E7-073F-4DE7-9C2D-017223F0A021}" type="presOf" srcId="{20DCAE28-926C-4F4D-83F4-A742A0BFC1B8}" destId="{C74DF545-40F8-49BA-8E40-F4A92DD3B013}" srcOrd="0" destOrd="0" presId="urn:microsoft.com/office/officeart/2005/8/layout/pyramid1"/>
    <dgm:cxn modelId="{96A55487-2E27-403B-A486-D1F531814290}" srcId="{A5425774-7972-4178-857D-57E0FFD3403D}" destId="{20DCAE28-926C-4F4D-83F4-A742A0BFC1B8}" srcOrd="1" destOrd="0" parTransId="{916B039A-B118-4D67-91CA-4F4FECE01D20}" sibTransId="{97010834-EC6B-424C-A186-5AC77FA70767}"/>
    <dgm:cxn modelId="{F8EB73E2-6615-4296-BE24-2B85B06A24E0}" type="presParOf" srcId="{FAE260BA-0A6C-4D8A-BA21-9620FD417A77}" destId="{3CC46D2F-8793-4FE1-ADB6-2C83BB1C138B}" srcOrd="0" destOrd="0" presId="urn:microsoft.com/office/officeart/2005/8/layout/pyramid1"/>
    <dgm:cxn modelId="{550C1E35-20CE-44A5-BFA2-B27FFDF8E876}" type="presParOf" srcId="{3CC46D2F-8793-4FE1-ADB6-2C83BB1C138B}" destId="{9A6C9DA7-B1E9-4A0A-9014-FA8D0BD89F82}" srcOrd="0" destOrd="0" presId="urn:microsoft.com/office/officeart/2005/8/layout/pyramid1"/>
    <dgm:cxn modelId="{349B597B-B742-4E55-A5AC-2F816C49300F}" type="presParOf" srcId="{3CC46D2F-8793-4FE1-ADB6-2C83BB1C138B}" destId="{6DBD0D79-8EC3-4454-8FEB-43718307A1A8}" srcOrd="1" destOrd="0" presId="urn:microsoft.com/office/officeart/2005/8/layout/pyramid1"/>
    <dgm:cxn modelId="{4FA5126B-35F2-4519-B410-BC9EC55AF622}" type="presParOf" srcId="{FAE260BA-0A6C-4D8A-BA21-9620FD417A77}" destId="{CBA694E0-2013-4DEF-85EF-13CE8A736D24}" srcOrd="1" destOrd="0" presId="urn:microsoft.com/office/officeart/2005/8/layout/pyramid1"/>
    <dgm:cxn modelId="{F3A7E8B2-FEDC-45D5-A873-7A8087FFF898}" type="presParOf" srcId="{CBA694E0-2013-4DEF-85EF-13CE8A736D24}" destId="{C74DF545-40F8-49BA-8E40-F4A92DD3B013}" srcOrd="0" destOrd="0" presId="urn:microsoft.com/office/officeart/2005/8/layout/pyramid1"/>
    <dgm:cxn modelId="{607D4697-3345-4FEB-A103-3A8001783976}" type="presParOf" srcId="{CBA694E0-2013-4DEF-85EF-13CE8A736D24}" destId="{C26EA048-2367-4C69-AC71-5C4F8E836CF7}" srcOrd="1" destOrd="0" presId="urn:microsoft.com/office/officeart/2005/8/layout/pyramid1"/>
    <dgm:cxn modelId="{06B53173-82DC-40A0-94B6-5978EAA1C479}" type="presParOf" srcId="{FAE260BA-0A6C-4D8A-BA21-9620FD417A77}" destId="{61645B2C-3AEB-4371-AE64-AA4F81AA50DE}" srcOrd="2" destOrd="0" presId="urn:microsoft.com/office/officeart/2005/8/layout/pyramid1"/>
    <dgm:cxn modelId="{2666A4AB-F203-4AAF-B3A0-354DDB6AD91C}" type="presParOf" srcId="{61645B2C-3AEB-4371-AE64-AA4F81AA50DE}" destId="{56DEAE6E-596A-48AC-A0CB-5216A4931A12}" srcOrd="0" destOrd="0" presId="urn:microsoft.com/office/officeart/2005/8/layout/pyramid1"/>
    <dgm:cxn modelId="{98977F31-988F-46D8-82AA-3798BC8FD30A}" type="presParOf" srcId="{61645B2C-3AEB-4371-AE64-AA4F81AA50DE}" destId="{A1824826-DB3A-42C6-B8FD-F2D719B14C12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14B40EE-6FCC-4C83-B0D5-6E183355D1CB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70FA3-AA96-4CA4-BD9A-4BCD1BEB9A5B}">
      <dgm:prSet phldrT="[Text]"/>
      <dgm:spPr/>
      <dgm:t>
        <a:bodyPr/>
        <a:lstStyle/>
        <a:p>
          <a:r>
            <a:rPr lang="en-US" dirty="0" smtClean="0"/>
            <a:t>CFC</a:t>
          </a:r>
          <a:endParaRPr lang="en-US" dirty="0"/>
        </a:p>
      </dgm:t>
    </dgm:pt>
    <dgm:pt modelId="{B288B4F6-2CE3-4127-AA7B-D3240D0D4BE4}" type="parTrans" cxnId="{D3C7056D-2518-450F-A968-024D8E7D4D5D}">
      <dgm:prSet/>
      <dgm:spPr/>
      <dgm:t>
        <a:bodyPr/>
        <a:lstStyle/>
        <a:p>
          <a:endParaRPr lang="en-US"/>
        </a:p>
      </dgm:t>
    </dgm:pt>
    <dgm:pt modelId="{B00A4097-2709-4388-963A-AB681BB030DD}" type="sibTrans" cxnId="{D3C7056D-2518-450F-A968-024D8E7D4D5D}">
      <dgm:prSet/>
      <dgm:spPr/>
      <dgm:t>
        <a:bodyPr/>
        <a:lstStyle/>
        <a:p>
          <a:endParaRPr lang="en-US"/>
        </a:p>
      </dgm:t>
    </dgm:pt>
    <dgm:pt modelId="{E63FF12F-BA52-494C-9D47-D0330A10E938}">
      <dgm:prSet phldrT="[Text]"/>
      <dgm:spPr/>
      <dgm:t>
        <a:bodyPr/>
        <a:lstStyle/>
        <a:p>
          <a:r>
            <a:rPr lang="en-US" dirty="0" smtClean="0"/>
            <a:t>Annual</a:t>
          </a:r>
        </a:p>
        <a:p>
          <a:r>
            <a:rPr lang="en-US" dirty="0" smtClean="0"/>
            <a:t>Fund</a:t>
          </a:r>
          <a:endParaRPr lang="en-US" dirty="0"/>
        </a:p>
      </dgm:t>
    </dgm:pt>
    <dgm:pt modelId="{7CAF54C1-D4B4-4CE4-8CFF-E708FEED56C1}" type="parTrans" cxnId="{6B8F29B0-6112-40F5-BC34-0D275A0F31E9}">
      <dgm:prSet/>
      <dgm:spPr/>
      <dgm:t>
        <a:bodyPr/>
        <a:lstStyle/>
        <a:p>
          <a:endParaRPr lang="en-US"/>
        </a:p>
      </dgm:t>
    </dgm:pt>
    <dgm:pt modelId="{2A04EF3E-7F07-47F6-A707-02D8848D1E02}" type="sibTrans" cxnId="{6B8F29B0-6112-40F5-BC34-0D275A0F31E9}">
      <dgm:prSet/>
      <dgm:spPr/>
      <dgm:t>
        <a:bodyPr/>
        <a:lstStyle/>
        <a:p>
          <a:endParaRPr lang="en-US"/>
        </a:p>
      </dgm:t>
    </dgm:pt>
    <dgm:pt modelId="{D33E5475-3EC0-49B7-9EA4-8F869E373148}">
      <dgm:prSet phldrT="[Text]"/>
      <dgm:spPr/>
      <dgm:t>
        <a:bodyPr/>
        <a:lstStyle/>
        <a:p>
          <a:r>
            <a:rPr lang="en-US" dirty="0" smtClean="0"/>
            <a:t>Gifts</a:t>
          </a:r>
        </a:p>
        <a:p>
          <a:endParaRPr lang="en-US" dirty="0"/>
        </a:p>
      </dgm:t>
    </dgm:pt>
    <dgm:pt modelId="{60A5C3F5-EFAA-4665-B1F2-FAA070DC48A1}" type="parTrans" cxnId="{B288EA62-F4E0-4263-8AB9-60C265FC0689}">
      <dgm:prSet/>
      <dgm:spPr/>
      <dgm:t>
        <a:bodyPr/>
        <a:lstStyle/>
        <a:p>
          <a:endParaRPr lang="en-US"/>
        </a:p>
      </dgm:t>
    </dgm:pt>
    <dgm:pt modelId="{86EC1AF8-D728-4BA6-B79E-E18FAC550CAA}" type="sibTrans" cxnId="{B288EA62-F4E0-4263-8AB9-60C265FC0689}">
      <dgm:prSet/>
      <dgm:spPr/>
      <dgm:t>
        <a:bodyPr/>
        <a:lstStyle/>
        <a:p>
          <a:endParaRPr lang="en-US"/>
        </a:p>
      </dgm:t>
    </dgm:pt>
    <dgm:pt modelId="{E8712C54-874A-498E-A5EA-F153C9D416BC}">
      <dgm:prSet phldrT="[Text]"/>
      <dgm:spPr/>
      <dgm:t>
        <a:bodyPr/>
        <a:lstStyle/>
        <a:p>
          <a:endParaRPr lang="en-US" dirty="0"/>
        </a:p>
      </dgm:t>
    </dgm:pt>
    <dgm:pt modelId="{DA556C46-C8C6-43B8-81B1-9323DE69ACBF}" type="parTrans" cxnId="{18479F2F-E963-40A0-9EEF-5B0F6F3FDDB2}">
      <dgm:prSet/>
      <dgm:spPr/>
      <dgm:t>
        <a:bodyPr/>
        <a:lstStyle/>
        <a:p>
          <a:endParaRPr lang="en-US"/>
        </a:p>
      </dgm:t>
    </dgm:pt>
    <dgm:pt modelId="{3ECAB284-62F1-4560-B322-C2DC48440847}" type="sibTrans" cxnId="{18479F2F-E963-40A0-9EEF-5B0F6F3FDDB2}">
      <dgm:prSet/>
      <dgm:spPr/>
      <dgm:t>
        <a:bodyPr/>
        <a:lstStyle/>
        <a:p>
          <a:endParaRPr lang="en-US"/>
        </a:p>
      </dgm:t>
    </dgm:pt>
    <dgm:pt modelId="{1A1A8039-58E6-473C-8119-48DF08F3EAFE}" type="pres">
      <dgm:prSet presAssocID="{414B40EE-6FCC-4C83-B0D5-6E183355D1CB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4A8C46-EB94-42FD-9CAF-CAEBB7C0CD81}" type="pres">
      <dgm:prSet presAssocID="{414B40EE-6FCC-4C83-B0D5-6E183355D1CB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4389AB-C06A-42E6-AAEB-9969F6A84AF5}" type="pres">
      <dgm:prSet presAssocID="{414B40EE-6FCC-4C83-B0D5-6E183355D1CB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322AA7-B744-409F-8155-BFB902E68D1F}" type="pres">
      <dgm:prSet presAssocID="{414B40EE-6FCC-4C83-B0D5-6E183355D1CB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655B3C-3393-4540-9C4B-0597CA781B67}" type="pres">
      <dgm:prSet presAssocID="{414B40EE-6FCC-4C83-B0D5-6E183355D1CB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88EA62-F4E0-4263-8AB9-60C265FC0689}" srcId="{414B40EE-6FCC-4C83-B0D5-6E183355D1CB}" destId="{D33E5475-3EC0-49B7-9EA4-8F869E373148}" srcOrd="3" destOrd="0" parTransId="{60A5C3F5-EFAA-4665-B1F2-FAA070DC48A1}" sibTransId="{86EC1AF8-D728-4BA6-B79E-E18FAC550CAA}"/>
    <dgm:cxn modelId="{6B8F29B0-6112-40F5-BC34-0D275A0F31E9}" srcId="{414B40EE-6FCC-4C83-B0D5-6E183355D1CB}" destId="{E63FF12F-BA52-494C-9D47-D0330A10E938}" srcOrd="2" destOrd="0" parTransId="{7CAF54C1-D4B4-4CE4-8CFF-E708FEED56C1}" sibTransId="{2A04EF3E-7F07-47F6-A707-02D8848D1E02}"/>
    <dgm:cxn modelId="{D6798FE6-3D96-42FC-A8FC-B0F8ACB7221F}" type="presOf" srcId="{414B40EE-6FCC-4C83-B0D5-6E183355D1CB}" destId="{1A1A8039-58E6-473C-8119-48DF08F3EAFE}" srcOrd="0" destOrd="0" presId="urn:microsoft.com/office/officeart/2005/8/layout/pyramid4"/>
    <dgm:cxn modelId="{98947BB9-74F0-4BDE-9E0A-09B9FE214C0B}" type="presOf" srcId="{D33E5475-3EC0-49B7-9EA4-8F869E373148}" destId="{D9655B3C-3393-4540-9C4B-0597CA781B67}" srcOrd="0" destOrd="0" presId="urn:microsoft.com/office/officeart/2005/8/layout/pyramid4"/>
    <dgm:cxn modelId="{01620DA9-9659-4FC5-A47C-4D0B3C7402BC}" type="presOf" srcId="{7B270FA3-AA96-4CA4-BD9A-4BCD1BEB9A5B}" destId="{3B4389AB-C06A-42E6-AAEB-9969F6A84AF5}" srcOrd="0" destOrd="0" presId="urn:microsoft.com/office/officeart/2005/8/layout/pyramid4"/>
    <dgm:cxn modelId="{0A8F3C90-05D3-450F-8D49-DF3D83F064AA}" type="presOf" srcId="{E63FF12F-BA52-494C-9D47-D0330A10E938}" destId="{87322AA7-B744-409F-8155-BFB902E68D1F}" srcOrd="0" destOrd="0" presId="urn:microsoft.com/office/officeart/2005/8/layout/pyramid4"/>
    <dgm:cxn modelId="{ED3997D2-A7CE-428A-9619-08D0CBC70DBE}" type="presOf" srcId="{E8712C54-874A-498E-A5EA-F153C9D416BC}" destId="{9B4A8C46-EB94-42FD-9CAF-CAEBB7C0CD81}" srcOrd="0" destOrd="0" presId="urn:microsoft.com/office/officeart/2005/8/layout/pyramid4"/>
    <dgm:cxn modelId="{18479F2F-E963-40A0-9EEF-5B0F6F3FDDB2}" srcId="{414B40EE-6FCC-4C83-B0D5-6E183355D1CB}" destId="{E8712C54-874A-498E-A5EA-F153C9D416BC}" srcOrd="0" destOrd="0" parTransId="{DA556C46-C8C6-43B8-81B1-9323DE69ACBF}" sibTransId="{3ECAB284-62F1-4560-B322-C2DC48440847}"/>
    <dgm:cxn modelId="{D3C7056D-2518-450F-A968-024D8E7D4D5D}" srcId="{414B40EE-6FCC-4C83-B0D5-6E183355D1CB}" destId="{7B270FA3-AA96-4CA4-BD9A-4BCD1BEB9A5B}" srcOrd="1" destOrd="0" parTransId="{B288B4F6-2CE3-4127-AA7B-D3240D0D4BE4}" sibTransId="{B00A4097-2709-4388-963A-AB681BB030DD}"/>
    <dgm:cxn modelId="{165B51CA-C7FD-4A8D-97EE-2F39A19BB309}" type="presParOf" srcId="{1A1A8039-58E6-473C-8119-48DF08F3EAFE}" destId="{9B4A8C46-EB94-42FD-9CAF-CAEBB7C0CD81}" srcOrd="0" destOrd="0" presId="urn:microsoft.com/office/officeart/2005/8/layout/pyramid4"/>
    <dgm:cxn modelId="{5A391B21-4166-4C20-9BC1-078F8A9BA5A0}" type="presParOf" srcId="{1A1A8039-58E6-473C-8119-48DF08F3EAFE}" destId="{3B4389AB-C06A-42E6-AAEB-9969F6A84AF5}" srcOrd="1" destOrd="0" presId="urn:microsoft.com/office/officeart/2005/8/layout/pyramid4"/>
    <dgm:cxn modelId="{169F5E06-4BA5-49FC-9C48-33EBC27BEB48}" type="presParOf" srcId="{1A1A8039-58E6-473C-8119-48DF08F3EAFE}" destId="{87322AA7-B744-409F-8155-BFB902E68D1F}" srcOrd="2" destOrd="0" presId="urn:microsoft.com/office/officeart/2005/8/layout/pyramid4"/>
    <dgm:cxn modelId="{3A5E1BB3-F41A-4B7B-A15F-8978677CA814}" type="presParOf" srcId="{1A1A8039-58E6-473C-8119-48DF08F3EAFE}" destId="{D9655B3C-3393-4540-9C4B-0597CA781B67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86360-0EBE-4698-996C-8F993E16E449}">
      <dsp:nvSpPr>
        <dsp:cNvPr id="0" name=""/>
        <dsp:cNvSpPr/>
      </dsp:nvSpPr>
      <dsp:spPr>
        <a:xfrm>
          <a:off x="1874519" y="0"/>
          <a:ext cx="3962400" cy="39624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84FC10-1365-4FD8-B10A-E41F7C556042}">
      <dsp:nvSpPr>
        <dsp:cNvPr id="0" name=""/>
        <dsp:cNvSpPr/>
      </dsp:nvSpPr>
      <dsp:spPr>
        <a:xfrm>
          <a:off x="3855720" y="396626"/>
          <a:ext cx="2575560" cy="563403"/>
        </a:xfrm>
        <a:prstGeom prst="roundRect">
          <a:avLst/>
        </a:prstGeom>
        <a:solidFill>
          <a:srgbClr val="FFFF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baseline="0" dirty="0" smtClean="0">
              <a:solidFill>
                <a:schemeClr val="tx2">
                  <a:lumMod val="50000"/>
                </a:schemeClr>
              </a:solidFill>
            </a:rPr>
            <a:t>Introduction</a:t>
          </a:r>
          <a:endParaRPr lang="en-US" sz="1800" kern="1200" baseline="0" dirty="0">
            <a:solidFill>
              <a:schemeClr val="tx2">
                <a:lumMod val="50000"/>
              </a:schemeClr>
            </a:solidFill>
          </a:endParaRPr>
        </a:p>
      </dsp:txBody>
      <dsp:txXfrm>
        <a:off x="3883223" y="424129"/>
        <a:ext cx="2520554" cy="508397"/>
      </dsp:txXfrm>
    </dsp:sp>
    <dsp:sp modelId="{AD1C364E-DE3A-4BA5-B1D0-F633629B97BD}">
      <dsp:nvSpPr>
        <dsp:cNvPr id="0" name=""/>
        <dsp:cNvSpPr/>
      </dsp:nvSpPr>
      <dsp:spPr>
        <a:xfrm>
          <a:off x="3855720" y="1030456"/>
          <a:ext cx="2575560" cy="563403"/>
        </a:xfrm>
        <a:prstGeom prst="roundRect">
          <a:avLst/>
        </a:prstGeom>
        <a:solidFill>
          <a:srgbClr val="FFFF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Nuts &amp; Bolts - General</a:t>
          </a:r>
          <a:endParaRPr lang="en-US" sz="1800" kern="1200" dirty="0"/>
        </a:p>
      </dsp:txBody>
      <dsp:txXfrm>
        <a:off x="3883223" y="1057959"/>
        <a:ext cx="2520554" cy="508397"/>
      </dsp:txXfrm>
    </dsp:sp>
    <dsp:sp modelId="{3214301C-C8D9-420B-A5AA-865746B71DEC}">
      <dsp:nvSpPr>
        <dsp:cNvPr id="0" name=""/>
        <dsp:cNvSpPr/>
      </dsp:nvSpPr>
      <dsp:spPr>
        <a:xfrm>
          <a:off x="3855720" y="1664285"/>
          <a:ext cx="2575560" cy="56340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Nuts &amp; Bolts – Donors</a:t>
          </a:r>
          <a:endParaRPr lang="en-US" sz="1800" kern="1200" dirty="0"/>
        </a:p>
      </dsp:txBody>
      <dsp:txXfrm>
        <a:off x="3883223" y="1691788"/>
        <a:ext cx="2520554" cy="508397"/>
      </dsp:txXfrm>
    </dsp:sp>
    <dsp:sp modelId="{838EF7E1-EBE1-478B-9722-6C9247BC5FB6}">
      <dsp:nvSpPr>
        <dsp:cNvPr id="0" name=""/>
        <dsp:cNvSpPr/>
      </dsp:nvSpPr>
      <dsp:spPr>
        <a:xfrm>
          <a:off x="3855720" y="2298114"/>
          <a:ext cx="2575560" cy="56340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Campaign Events</a:t>
          </a:r>
          <a:endParaRPr lang="en-US" sz="1800" kern="1200" dirty="0"/>
        </a:p>
      </dsp:txBody>
      <dsp:txXfrm>
        <a:off x="3883223" y="2325617"/>
        <a:ext cx="2520554" cy="508397"/>
      </dsp:txXfrm>
    </dsp:sp>
    <dsp:sp modelId="{6CC3FB84-EA9B-418C-BD37-341AA7481B1C}">
      <dsp:nvSpPr>
        <dsp:cNvPr id="0" name=""/>
        <dsp:cNvSpPr/>
      </dsp:nvSpPr>
      <dsp:spPr>
        <a:xfrm>
          <a:off x="3855720" y="2931943"/>
          <a:ext cx="2575560" cy="56340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7 CFC Fundraising Secrets</a:t>
          </a:r>
          <a:endParaRPr lang="en-US" sz="1800" kern="1200" dirty="0"/>
        </a:p>
      </dsp:txBody>
      <dsp:txXfrm>
        <a:off x="3883223" y="2959446"/>
        <a:ext cx="2520554" cy="5083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586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9586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4112"/>
            <a:ext cx="3066733" cy="46958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914112"/>
            <a:ext cx="3066733" cy="46958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D5888-53BC-484D-8843-412BBDFD17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35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26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26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D35B1B6-BD83-4485-A8EE-FA1BA25461D3}" type="datetimeFigureOut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8018"/>
            <a:ext cx="5661660" cy="4223385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66733" cy="46926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914407"/>
            <a:ext cx="3066733" cy="46926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0BFC10-8D7A-4DAF-940F-77780D0A7B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08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BFC10-8D7A-4DAF-940F-77780D0A7B8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BFC10-8D7A-4DAF-940F-77780D0A7B8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CFC notes:</a:t>
            </a:r>
          </a:p>
          <a:p>
            <a:pPr defTabSz="931774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 smtClean="0">
                <a:latin typeface="Arial" charset="0"/>
                <a:ea typeface="ヒラギノ角ゴ Pro W3" charset="-128"/>
                <a:cs typeface="ヒラギノ角ゴ Pro W3" charset="-128"/>
              </a:rPr>
              <a:t>In 2010 our members  were offered  nearly 100 invites for CFCNCA events. Includes invites made to all America’s Charities’ federations</a:t>
            </a:r>
          </a:p>
          <a:p>
            <a:pPr defTabSz="931774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 smtClean="0">
                <a:latin typeface="Arial" charset="0"/>
                <a:ea typeface="ヒラギノ角ゴ Pro W3" charset="-128"/>
                <a:cs typeface="ヒラギノ角ゴ Pro W3" charset="-128"/>
              </a:rPr>
              <a:t>Over $67 million was raised in the CFCNCA  last year</a:t>
            </a:r>
          </a:p>
          <a:p>
            <a:endParaRPr lang="en-US" dirty="0" smtClean="0"/>
          </a:p>
          <a:p>
            <a:r>
              <a:rPr lang="en-US" b="1" dirty="0" smtClean="0"/>
              <a:t>Private</a:t>
            </a:r>
            <a:r>
              <a:rPr lang="en-US" b="1" baseline="0" dirty="0" smtClean="0"/>
              <a:t> Sector notes:</a:t>
            </a:r>
          </a:p>
          <a:p>
            <a:r>
              <a:rPr lang="en-US" baseline="0" dirty="0" smtClean="0"/>
              <a:t>Generated over 120 separate opportunities for charities to be seen by employees.  There were over 30 events with multiple slots for charities.</a:t>
            </a:r>
          </a:p>
          <a:p>
            <a:r>
              <a:rPr lang="en-US" baseline="0" dirty="0" smtClean="0"/>
              <a:t>Lockheed has the most events across MD, VA and DC.  </a:t>
            </a:r>
          </a:p>
          <a:p>
            <a:r>
              <a:rPr lang="en-US" baseline="0" dirty="0" smtClean="0"/>
              <a:t>About $10 million was raised from fiscal campaigns in the DC metro area in 2010.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34750A-0A13-1C45-8D38-1E752286CA6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34750A-0A13-1C45-8D38-1E752286CA6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34750A-0A13-1C45-8D38-1E752286CA6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34750A-0A13-1C45-8D38-1E752286CA6A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BFC10-8D7A-4DAF-940F-77780D0A7B8A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84176F9-5253-4AD3-A15E-835AA7F0C421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9E876-5318-4C07-89A3-CFA154B4C6C5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5C72E01-4C7F-4B9F-9071-D9D3A0551416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9733-6753-4B00-9D48-7B001D45E342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31097-7F86-40A8-9919-1D5DDAF28A81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85D1451-AE4B-44AF-AB81-892B01F25339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87272F1-6071-4C54-A080-B2DBB5018927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A044-0D43-493C-A4DD-63DDE11D64AB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C7D96-FD69-4A19-B410-0C422BE7921A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20E4-52BB-4DD0-ACD2-836D22B23952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8ED4835-6ADD-4B53-AC4A-727965BBCDD1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FD8B84C-1BF1-4AE0-A114-F9B08957C4F2}" type="datetime1">
              <a:rPr lang="en-US" smtClean="0"/>
              <a:pPr/>
              <a:t>3/24/2014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BillHuddleston@verizon.net      www.cfcfundraising.com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E2CA875-5652-4AA1-894C-F1373BB55A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5" r:id="rId1"/>
    <p:sldLayoutId id="2147484586" r:id="rId2"/>
    <p:sldLayoutId id="2147484587" r:id="rId3"/>
    <p:sldLayoutId id="2147484588" r:id="rId4"/>
    <p:sldLayoutId id="2147484589" r:id="rId5"/>
    <p:sldLayoutId id="2147484590" r:id="rId6"/>
    <p:sldLayoutId id="2147484591" r:id="rId7"/>
    <p:sldLayoutId id="2147484592" r:id="rId8"/>
    <p:sldLayoutId id="2147484593" r:id="rId9"/>
    <p:sldLayoutId id="2147484594" r:id="rId10"/>
    <p:sldLayoutId id="21474845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thastable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cfcfundraising.com/" TargetMode="External"/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8080248" cy="480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Workplace Giving PRIMER for ARNOVA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Bill huddleston	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sz="2700" dirty="0" smtClean="0"/>
              <a:t>cfcfundraising.com		</a:t>
            </a:r>
            <a:r>
              <a:rPr lang="en-US" sz="3600" cap="none" dirty="0" smtClean="0"/>
              <a:t/>
            </a:r>
            <a:br>
              <a:rPr lang="en-US" sz="3600" cap="none" dirty="0" smtClean="0"/>
            </a:br>
            <a:r>
              <a:rPr lang="en-US" sz="3600" cap="none" dirty="0" smtClean="0"/>
              <a:t/>
            </a:r>
            <a:br>
              <a:rPr lang="en-US" sz="3600" cap="none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2700" cap="none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A875-5652-4AA1-894C-F1373BB55A9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000" dirty="0" smtClean="0"/>
              <a:t>Bill Huddleston</a:t>
            </a:r>
            <a:r>
              <a:rPr lang="en-US" dirty="0" smtClean="0"/>
              <a:t>, CFC Fundraising.com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76400"/>
            <a:ext cx="8153400" cy="44958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b="1" dirty="0" smtClean="0"/>
              <a:t>CFCs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/>
              <a:t>National Capital Area (largest CFC in the country), Potomac, Chesapeake Bay, St. Mary’s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/>
              <a:t>Department of Defense, U.S. Postal Service, Civilian Agencies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/>
              <a:t>220 Regional CFCs in the USA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200" b="1" dirty="0" smtClean="0"/>
              <a:t>In terms of actual giving, if the CFC were a foundation, it would be the 10</a:t>
            </a:r>
            <a:r>
              <a:rPr lang="en-US" sz="2200" b="1" baseline="30000" dirty="0" smtClean="0"/>
              <a:t>th</a:t>
            </a:r>
            <a:r>
              <a:rPr lang="en-US" sz="2200" b="1" dirty="0" smtClean="0"/>
              <a:t> largest foundation in America.</a:t>
            </a:r>
          </a:p>
          <a:p>
            <a:pPr>
              <a:defRPr/>
            </a:pPr>
            <a:r>
              <a:rPr lang="en-US" b="1" dirty="0" smtClean="0"/>
              <a:t>State &amp; Local Workplace Giving Campaigns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200" dirty="0" smtClean="0"/>
              <a:t> </a:t>
            </a:r>
            <a:r>
              <a:rPr lang="en-US" dirty="0" smtClean="0"/>
              <a:t>Many states have public employee workplace giving campaigns, e.g. State Campaigns  California, Virginia, etc.</a:t>
            </a:r>
          </a:p>
          <a:p>
            <a:pPr eaLnBrk="1" hangingPunct="1">
              <a:defRPr/>
            </a:pPr>
            <a:r>
              <a:rPr lang="en-US" b="1" dirty="0" smtClean="0"/>
              <a:t>Private Sector</a:t>
            </a:r>
          </a:p>
          <a:p>
            <a:pPr lvl="1">
              <a:defRPr/>
            </a:pPr>
            <a:r>
              <a:rPr lang="en-US" dirty="0" smtClean="0"/>
              <a:t>Lockheed Martin, Washington Gas, AARP, ExxonMobil, SAIC, CSC, largest companies in your region.</a:t>
            </a:r>
          </a:p>
          <a:p>
            <a:pPr lvl="1">
              <a:buNone/>
              <a:defRPr/>
            </a:pPr>
            <a:endParaRPr lang="en-US" b="1" dirty="0" smtClean="0"/>
          </a:p>
        </p:txBody>
      </p:sp>
      <p:sp>
        <p:nvSpPr>
          <p:cNvPr id="24579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Overview</a:t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b="1" dirty="0" smtClean="0"/>
              <a:t>November 2010 through August 2011  </a:t>
            </a:r>
            <a:r>
              <a:rPr lang="en-US" dirty="0" smtClean="0"/>
              <a:t>- CFC non-profits apply and prepare for the solicitation season.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b="1" dirty="0" smtClean="0"/>
              <a:t>August 2011 through December 2011</a:t>
            </a:r>
            <a:r>
              <a:rPr lang="en-US" dirty="0" smtClean="0"/>
              <a:t>- Most campaign events are planned and occur in this timeframe.  </a:t>
            </a:r>
          </a:p>
          <a:p>
            <a:pPr marL="858837" lvl="1" indent="-342900">
              <a:buFont typeface="Arial" pitchFamily="34" charset="0"/>
              <a:buChar char="–"/>
              <a:defRPr/>
            </a:pPr>
            <a:r>
              <a:rPr lang="en-US" dirty="0" smtClean="0"/>
              <a:t>CFC campaign dates are September 1</a:t>
            </a:r>
            <a:r>
              <a:rPr lang="en-US" baseline="30000" dirty="0" smtClean="0"/>
              <a:t>st</a:t>
            </a:r>
            <a:r>
              <a:rPr lang="en-US" dirty="0" smtClean="0"/>
              <a:t>  - December 15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marL="858837" lvl="1" indent="-342900">
              <a:buFont typeface="Arial" pitchFamily="34" charset="0"/>
              <a:buChar char="–"/>
              <a:defRPr/>
            </a:pPr>
            <a:r>
              <a:rPr lang="en-US" dirty="0" smtClean="0"/>
              <a:t>Private campaigns generally follow the CFC’s timeframe</a:t>
            </a:r>
          </a:p>
          <a:p>
            <a:pPr marL="858837" lvl="1" indent="-342900">
              <a:buFont typeface="Arial" pitchFamily="34" charset="0"/>
              <a:buChar char="–"/>
              <a:defRPr/>
            </a:pPr>
            <a:r>
              <a:rPr lang="en-US" dirty="0" smtClean="0"/>
              <a:t>October is the busiest month!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42900" indent="-342900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4579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Overview</a:t>
            </a:r>
            <a:br>
              <a:rPr lang="en-US" dirty="0" smtClean="0"/>
            </a:br>
            <a:r>
              <a:rPr lang="en-US" dirty="0" smtClean="0"/>
              <a:t>Timeline for 2011 Campaign Events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CFC &amp; Workplace Giving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Modules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36" name="Content Placeholder 35"/>
          <p:cNvGraphicFramePr>
            <a:graphicFrameLocks noGrp="1"/>
          </p:cNvGraphicFramePr>
          <p:nvPr>
            <p:ph sz="quarter" idx="2"/>
          </p:nvPr>
        </p:nvGraphicFramePr>
        <p:xfrm>
          <a:off x="609600" y="1828800"/>
          <a:ext cx="83058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Nuts &amp; Bolts: Donor Perspective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Donor Friendly</a:t>
            </a:r>
          </a:p>
          <a:p>
            <a:pPr>
              <a:buNone/>
            </a:pPr>
            <a:r>
              <a:rPr lang="en-US" i="1" dirty="0" smtClean="0"/>
              <a:t>With  one pledge card and one transaction:</a:t>
            </a:r>
          </a:p>
          <a:p>
            <a:pPr>
              <a:buNone/>
            </a:pPr>
            <a:r>
              <a:rPr lang="en-US" dirty="0" smtClean="0"/>
              <a:t>	●  Can donate to multiple charities. </a:t>
            </a:r>
          </a:p>
          <a:p>
            <a:pPr>
              <a:buNone/>
            </a:pPr>
            <a:r>
              <a:rPr lang="en-US" dirty="0" smtClean="0"/>
              <a:t>   ● Gives money to the non-profit before it ever hits their checkbook. </a:t>
            </a:r>
          </a:p>
          <a:p>
            <a:pPr>
              <a:buNone/>
            </a:pPr>
            <a:r>
              <a:rPr lang="en-US" dirty="0" smtClean="0"/>
              <a:t>	●  Feels secure—their personal information is never on the Web; government payroll systems are secure.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Nuts &amp; Bolts: Donor Perspective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CFC is a Mandatory, Completely Voluntary Program</a:t>
            </a:r>
          </a:p>
          <a:p>
            <a:r>
              <a:rPr lang="en-US" dirty="0" smtClean="0"/>
              <a:t>All US Federal Agencies conduct a CFC campaign</a:t>
            </a:r>
          </a:p>
          <a:p>
            <a:r>
              <a:rPr lang="en-US" dirty="0" smtClean="0"/>
              <a:t>Agency Head is Chair of CFC campaign</a:t>
            </a:r>
          </a:p>
          <a:p>
            <a:r>
              <a:rPr lang="en-US" dirty="0" smtClean="0"/>
              <a:t>CFC Volunteers are recruited</a:t>
            </a:r>
          </a:p>
          <a:p>
            <a:r>
              <a:rPr lang="en-US" dirty="0" smtClean="0"/>
              <a:t>Training &amp; Face to Face Events are Planned</a:t>
            </a:r>
          </a:p>
          <a:p>
            <a:r>
              <a:rPr lang="en-US" dirty="0" smtClean="0"/>
              <a:t>CFC Catalog of Caring</a:t>
            </a:r>
          </a:p>
          <a:p>
            <a:r>
              <a:rPr lang="en-US" dirty="0" smtClean="0"/>
              <a:t>Kickoff  Events   (Video)</a:t>
            </a:r>
          </a:p>
          <a:p>
            <a:r>
              <a:rPr lang="en-US" dirty="0" smtClean="0"/>
              <a:t>Charity Fair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National Capital Area CFC 2011 Catalog:</a:t>
            </a:r>
            <a:br>
              <a:rPr lang="en-US" dirty="0" smtClean="0"/>
            </a:br>
            <a:r>
              <a:rPr lang="en-US" dirty="0" smtClean="0"/>
              <a:t>Martha’s Table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(202)328-6608 </a:t>
            </a:r>
            <a:r>
              <a:rPr lang="en-US" dirty="0" smtClean="0">
                <a:hlinkClick r:id="rId2"/>
              </a:rPr>
              <a:t>www.marthastable.org</a:t>
            </a:r>
            <a:endParaRPr lang="en-US" dirty="0" smtClean="0"/>
          </a:p>
          <a:p>
            <a:r>
              <a:rPr lang="en-US" dirty="0" smtClean="0"/>
              <a:t>EIN #521186071 </a:t>
            </a:r>
          </a:p>
          <a:p>
            <a:r>
              <a:rPr lang="en-US" dirty="0" smtClean="0"/>
              <a:t>Fights poverty in the short and long term through emergency food, clothing assistance, and educational programming for low-income children, families and individuals.</a:t>
            </a: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/>
              <a:t>	(25 word description written by the charity).</a:t>
            </a:r>
          </a:p>
          <a:p>
            <a:r>
              <a:rPr lang="en-US" dirty="0" smtClean="0"/>
              <a:t>10.9%   O,P,W  (Overhead rate, Non-profit categories)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CFC &amp; Workplace Giving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Modules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36" name="Content Placeholder 35"/>
          <p:cNvGraphicFramePr>
            <a:graphicFrameLocks noGrp="1"/>
          </p:cNvGraphicFramePr>
          <p:nvPr>
            <p:ph sz="quarter" idx="2"/>
          </p:nvPr>
        </p:nvGraphicFramePr>
        <p:xfrm>
          <a:off x="609600" y="1828800"/>
          <a:ext cx="83058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Campaign Events</a:t>
            </a:r>
            <a:br>
              <a:rPr lang="en-US" dirty="0" smtClean="0"/>
            </a:br>
            <a:r>
              <a:rPr lang="en-US" dirty="0" smtClean="0"/>
              <a:t>2011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en-US" b="1" dirty="0" smtClean="0"/>
              <a:t>Types of events</a:t>
            </a:r>
            <a:endParaRPr lang="en-US" dirty="0" smtClean="0"/>
          </a:p>
          <a:p>
            <a:pPr marL="858837" lvl="1" indent="-342900">
              <a:buFont typeface="Arial" pitchFamily="34" charset="0"/>
              <a:buChar char="–"/>
              <a:defRPr/>
            </a:pPr>
            <a:r>
              <a:rPr lang="en-US" dirty="0" smtClean="0"/>
              <a:t>Campaign kick offs</a:t>
            </a:r>
          </a:p>
          <a:p>
            <a:pPr marL="858837" lvl="1" indent="-342900">
              <a:buFont typeface="Arial" pitchFamily="34" charset="0"/>
              <a:buChar char="–"/>
              <a:defRPr/>
            </a:pPr>
            <a:r>
              <a:rPr lang="en-US" dirty="0" smtClean="0"/>
              <a:t>Charity fair</a:t>
            </a:r>
          </a:p>
          <a:p>
            <a:pPr marL="858837" lvl="1" indent="-342900">
              <a:buFont typeface="Arial" pitchFamily="34" charset="0"/>
              <a:buChar char="–"/>
              <a:defRPr/>
            </a:pPr>
            <a:r>
              <a:rPr lang="en-US" dirty="0" smtClean="0"/>
              <a:t>Speaking engagements</a:t>
            </a:r>
          </a:p>
          <a:p>
            <a:pPr marL="858837" lvl="1" indent="-342900">
              <a:buFont typeface="Arial" pitchFamily="34" charset="0"/>
              <a:buChar char="–"/>
              <a:defRPr/>
            </a:pPr>
            <a:r>
              <a:rPr lang="en-US" dirty="0" smtClean="0"/>
              <a:t>Testimonials</a:t>
            </a:r>
          </a:p>
          <a:p>
            <a:pPr marL="858837" lvl="1" indent="-342900">
              <a:buFont typeface="Arial" pitchFamily="34" charset="0"/>
              <a:buChar char="–"/>
              <a:defRPr/>
            </a:pPr>
            <a:r>
              <a:rPr lang="en-US" dirty="0" smtClean="0"/>
              <a:t>Bake sales/Chili Cook-offs</a:t>
            </a:r>
          </a:p>
          <a:p>
            <a:pPr marL="858837" lvl="1" indent="-342900">
              <a:buFont typeface="Arial" pitchFamily="34" charset="0"/>
              <a:buChar char="–"/>
              <a:defRPr/>
            </a:pPr>
            <a:r>
              <a:rPr lang="en-US" dirty="0" smtClean="0"/>
              <a:t>Competitions</a:t>
            </a:r>
          </a:p>
          <a:p>
            <a:pPr marL="858837" lvl="1" indent="-342900">
              <a:buFont typeface="Arial" pitchFamily="34" charset="0"/>
              <a:buChar char="–"/>
              <a:defRPr/>
            </a:pPr>
            <a:endParaRPr lang="en-US" dirty="0" smtClean="0"/>
          </a:p>
          <a:p>
            <a:pPr marL="858837" lvl="1" indent="-342900">
              <a:buFont typeface="Arial" pitchFamily="34" charset="0"/>
              <a:buChar char="–"/>
              <a:defRPr/>
            </a:pPr>
            <a:endParaRPr lang="en-US" dirty="0" smtClean="0"/>
          </a:p>
          <a:p>
            <a:pPr marL="858837" lvl="1" indent="-342900">
              <a:buNone/>
              <a:defRPr/>
            </a:pPr>
            <a:endParaRPr lang="en-US" dirty="0" smtClean="0"/>
          </a:p>
          <a:p>
            <a:pPr marL="858837" lvl="1" indent="-342900">
              <a:buFont typeface="Arial" pitchFamily="34" charset="0"/>
              <a:buChar char="–"/>
              <a:defRPr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4579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Campaign Events 2011</a:t>
            </a:r>
            <a:br>
              <a:rPr lang="en-US" dirty="0" smtClean="0"/>
            </a:br>
            <a:r>
              <a:rPr lang="en-US" dirty="0" smtClean="0"/>
              <a:t>Types of events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6000" dirty="0" smtClean="0"/>
              <a:t>Social Media</a:t>
            </a:r>
          </a:p>
          <a:p>
            <a:pPr>
              <a:buFont typeface="Arial" pitchFamily="34" charset="0"/>
              <a:buChar char="•"/>
            </a:pPr>
            <a:r>
              <a:rPr lang="en-US" sz="6000" dirty="0" smtClean="0"/>
              <a:t>Internet</a:t>
            </a:r>
          </a:p>
          <a:p>
            <a:pPr>
              <a:buFont typeface="Arial" pitchFamily="34" charset="0"/>
              <a:buChar char="•"/>
            </a:pPr>
            <a:r>
              <a:rPr lang="en-US" sz="6000" dirty="0" smtClean="0"/>
              <a:t>Video</a:t>
            </a:r>
            <a:endParaRPr lang="en-US" sz="6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Avenues of Communication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CFC &amp; Workplace Giving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Modules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36" name="Content Placeholder 35"/>
          <p:cNvGraphicFramePr>
            <a:graphicFrameLocks noGrp="1"/>
          </p:cNvGraphicFramePr>
          <p:nvPr>
            <p:ph sz="quarter" idx="2"/>
          </p:nvPr>
        </p:nvGraphicFramePr>
        <p:xfrm>
          <a:off x="609600" y="1828800"/>
          <a:ext cx="83058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CFC &amp; Workplace Giving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Modules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36" name="Content Placeholder 35"/>
          <p:cNvGraphicFramePr>
            <a:graphicFrameLocks noGrp="1"/>
          </p:cNvGraphicFramePr>
          <p:nvPr>
            <p:ph sz="quarter" idx="2"/>
          </p:nvPr>
        </p:nvGraphicFramePr>
        <p:xfrm>
          <a:off x="609600" y="1828800"/>
          <a:ext cx="83058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7 Keys to CFC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905000"/>
            <a:ext cx="7543800" cy="4049233"/>
          </a:xfrm>
        </p:spPr>
        <p:txBody>
          <a:bodyPr>
            <a:normAutofit fontScale="92500"/>
          </a:bodyPr>
          <a:lstStyle/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Work from your strengths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Learn the CFC game– the rules and how to play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Use all 12 months of the year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Understand why the CFC is the most donor friendly means of contributing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Learn how to generate other resources from CFC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Use the Tools of the 21</a:t>
            </a:r>
            <a:r>
              <a:rPr lang="en-US" baseline="30000" dirty="0" smtClean="0"/>
              <a:t>st</a:t>
            </a:r>
            <a:r>
              <a:rPr lang="en-US" dirty="0" smtClean="0"/>
              <a:t> Century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Say Thank You Early and Often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Keys to Success: Exercise #1  –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905000"/>
            <a:ext cx="7543800" cy="4049233"/>
          </a:xfrm>
        </p:spPr>
        <p:txBody>
          <a:bodyPr>
            <a:normAutofit/>
          </a:bodyPr>
          <a:lstStyle/>
          <a:p>
            <a:pPr marL="514350" lvl="0" indent="-514350">
              <a:buSzPct val="80000"/>
              <a:buNone/>
            </a:pPr>
            <a:r>
              <a:rPr lang="en-US" dirty="0" smtClean="0"/>
              <a:t>List 3 strengths of your non-profit:</a:t>
            </a:r>
          </a:p>
          <a:p>
            <a:pPr marL="514350" lvl="0" indent="-514350">
              <a:buSzPct val="80000"/>
              <a:buNone/>
            </a:pPr>
            <a:endParaRPr lang="en-US" dirty="0" smtClean="0"/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________________________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________________________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________________________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Keys to Success: Exercise #1  –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905000"/>
            <a:ext cx="7543800" cy="4049233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SzPct val="80000"/>
              <a:buNone/>
            </a:pPr>
            <a:r>
              <a:rPr lang="en-US" dirty="0" smtClean="0"/>
              <a:t>List 3 strengths of your non-profit:  </a:t>
            </a:r>
          </a:p>
          <a:p>
            <a:pPr marL="514350" lvl="0" indent="-514350">
              <a:buSzPct val="80000"/>
              <a:buNone/>
            </a:pPr>
            <a:endParaRPr lang="en-US" dirty="0" smtClean="0"/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We’re like “Cheers” – Everyone knows our name and mission. 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CEO is a talented and sought after keynote speaker, she’s a tremendous asset to us. 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 smtClean="0"/>
              <a:t>Large group of dedicated volunteers, staff is energetic but inexperienced.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CFC FUNDRAISING SECRETS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867400" y="2667000"/>
            <a:ext cx="2667000" cy="2133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To improve your CFC results.</a:t>
            </a:r>
          </a:p>
          <a:p>
            <a:pPr algn="ctr">
              <a:buNone/>
            </a:pPr>
            <a:endParaRPr lang="en-US" sz="4000" dirty="0"/>
          </a:p>
        </p:txBody>
      </p:sp>
      <p:pic>
        <p:nvPicPr>
          <p:cNvPr id="50178" name="Picture 2" descr="http://jordanschultz.com/wp-content/uploads/2011/05/top-secret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524000"/>
            <a:ext cx="4876800" cy="4876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32688"/>
          </a:xfrm>
        </p:spPr>
        <p:txBody>
          <a:bodyPr>
            <a:normAutofit/>
          </a:bodyPr>
          <a:lstStyle/>
          <a:p>
            <a:r>
              <a:rPr lang="en-US" dirty="0" smtClean="0"/>
              <a:t>CFC Fundraising Secret #1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r>
              <a:rPr lang="en-US" sz="3200" dirty="0" smtClean="0"/>
              <a:t>Don’t run a STEALTH campaign!</a:t>
            </a:r>
          </a:p>
          <a:p>
            <a:pPr lvl="1"/>
            <a:r>
              <a:rPr lang="en-US" dirty="0" smtClean="0"/>
              <a:t> Tell everyone you’re in the CFC!</a:t>
            </a:r>
          </a:p>
          <a:p>
            <a:pPr lvl="1"/>
            <a:r>
              <a:rPr lang="en-US" dirty="0" smtClean="0"/>
              <a:t>Is  the CFC logo and your ID # on your homepage?</a:t>
            </a:r>
          </a:p>
          <a:p>
            <a:pPr lvl="1"/>
            <a:r>
              <a:rPr lang="en-US" dirty="0" smtClean="0"/>
              <a:t>Does your e-mail signature include your workplace giving ID numbers?</a:t>
            </a:r>
          </a:p>
          <a:p>
            <a:pPr lvl="1"/>
            <a:r>
              <a:rPr lang="en-US" dirty="0" smtClean="0"/>
              <a:t>Work hard in the CFC solicitation period in the fall; but activities can take place at any time.</a:t>
            </a:r>
          </a:p>
          <a:p>
            <a:pPr lvl="2"/>
            <a:r>
              <a:rPr lang="en-US" dirty="0" smtClean="0"/>
              <a:t>Use all 12 months of the year!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CFC Fundraising Secret #2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Thank ALL your supporters, including:</a:t>
            </a:r>
          </a:p>
          <a:p>
            <a:pPr lvl="1">
              <a:buNone/>
            </a:pPr>
            <a:r>
              <a:rPr lang="en-US" dirty="0" smtClean="0"/>
              <a:t>	(1) Known CFC Donors;  </a:t>
            </a:r>
          </a:p>
          <a:p>
            <a:pPr lvl="1">
              <a:buNone/>
            </a:pPr>
            <a:r>
              <a:rPr lang="en-US" dirty="0" smtClean="0"/>
              <a:t>	(2) Anonymous CFC Donors (more than 60% of all donors); </a:t>
            </a:r>
          </a:p>
          <a:p>
            <a:pPr lvl="1">
              <a:buNone/>
            </a:pPr>
            <a:r>
              <a:rPr lang="en-US" dirty="0" smtClean="0"/>
              <a:t>	(3) CFC Volunteers</a:t>
            </a:r>
          </a:p>
          <a:p>
            <a:pPr lvl="1"/>
            <a:r>
              <a:rPr lang="en-US" dirty="0" smtClean="0"/>
              <a:t>Do print materials  (e.g. annual reports, newsletters, etc.) include thanks to your workplace giving donors, including the anonymous donors?</a:t>
            </a:r>
          </a:p>
          <a:p>
            <a:pPr lvl="1"/>
            <a:r>
              <a:rPr lang="en-US" dirty="0" smtClean="0"/>
              <a:t>Do you thank workplace giving donors and volunteers at recognition events?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5483352" cy="495300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Use the leverage of CFC!</a:t>
            </a:r>
          </a:p>
          <a:p>
            <a:pPr lvl="1"/>
            <a:r>
              <a:rPr lang="en-US" dirty="0" smtClean="0"/>
              <a:t>Your non-profit’s 25 word description is distributed to every Federal employee in that region.</a:t>
            </a:r>
          </a:p>
          <a:p>
            <a:pPr lvl="2"/>
            <a:r>
              <a:rPr lang="en-US" dirty="0" smtClean="0"/>
              <a:t>CFC leverage = the cost to mail a postcard to that group </a:t>
            </a:r>
          </a:p>
          <a:p>
            <a:pPr lvl="1"/>
            <a:r>
              <a:rPr lang="en-US" dirty="0" smtClean="0"/>
              <a:t>For national and international charities, one application gets you into all 220 CFCs worldwide.</a:t>
            </a:r>
          </a:p>
          <a:p>
            <a:pPr lvl="1"/>
            <a:r>
              <a:rPr lang="en-US" dirty="0" smtClean="0"/>
              <a:t>1,500 to 3,000 charities in one catalog, compare that to direct mail from 3000 charities.</a:t>
            </a:r>
          </a:p>
          <a:p>
            <a:pPr lvl="1"/>
            <a:endParaRPr lang="en-US" dirty="0" smtClean="0"/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CFC Fundraising Secret #3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Content Placeholder 18" descr="TomSawyer_Leverage.gif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1828800"/>
            <a:ext cx="2857500" cy="3990975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819912"/>
          </a:xfrm>
        </p:spPr>
        <p:txBody>
          <a:bodyPr>
            <a:normAutofit/>
          </a:bodyPr>
          <a:lstStyle/>
          <a:p>
            <a:r>
              <a:rPr lang="en-US" dirty="0" smtClean="0"/>
              <a:t>Exercise #2: Fish where the fish 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Geography/ proximity may help.  Find out if large federal installations are near you.  For example:</a:t>
            </a:r>
          </a:p>
          <a:p>
            <a:pPr lvl="1"/>
            <a:r>
              <a:rPr lang="en-US" dirty="0" smtClean="0"/>
              <a:t>Defense Department installations:</a:t>
            </a:r>
          </a:p>
          <a:p>
            <a:pPr lvl="1">
              <a:buNone/>
            </a:pPr>
            <a:r>
              <a:rPr lang="en-US" dirty="0" smtClean="0"/>
              <a:t>	(Navy, Army, Air Force, + DOD Civilian Agencies)</a:t>
            </a:r>
          </a:p>
          <a:p>
            <a:pPr lvl="1"/>
            <a:r>
              <a:rPr lang="en-US" dirty="0" smtClean="0"/>
              <a:t>Veterans Affairs installations:</a:t>
            </a:r>
          </a:p>
          <a:p>
            <a:pPr lvl="1">
              <a:buNone/>
            </a:pPr>
            <a:r>
              <a:rPr lang="en-US" dirty="0" smtClean="0"/>
              <a:t>   (Hospitals, Treatment Centers, etc.)</a:t>
            </a:r>
          </a:p>
          <a:p>
            <a:pPr lvl="1"/>
            <a:r>
              <a:rPr lang="en-US" dirty="0" smtClean="0"/>
              <a:t>U.S. Postal Service: Post offices, Regional processing centers, etc.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List installations near you:____________________</a:t>
            </a:r>
          </a:p>
          <a:p>
            <a:pPr>
              <a:buNone/>
            </a:pPr>
            <a:r>
              <a:rPr lang="en-US" dirty="0" smtClean="0"/>
              <a:t>___________________________________________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CFC Fundraising Secret #4: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900" dirty="0" smtClean="0"/>
              <a:t>Think Donors Not Dollars!</a:t>
            </a:r>
          </a:p>
          <a:p>
            <a:pPr lvl="1"/>
            <a:r>
              <a:rPr lang="en-US" dirty="0" smtClean="0"/>
              <a:t>Relationships are key, you have supporters for whom the CFC is the most donor friendly way for them to give.</a:t>
            </a:r>
          </a:p>
          <a:p>
            <a:pPr lvl="1"/>
            <a:r>
              <a:rPr lang="en-US" dirty="0" smtClean="0"/>
              <a:t>Make it easy for your Federal supporters to support you.</a:t>
            </a:r>
          </a:p>
          <a:p>
            <a:pPr lvl="1"/>
            <a:r>
              <a:rPr lang="en-US" dirty="0" smtClean="0"/>
              <a:t>Growth comes a lot easier when you think of them as people, not money machines.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600" dirty="0" smtClean="0"/>
              <a:t>Introduction</a:t>
            </a:r>
            <a:endParaRPr lang="en-US" sz="4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8229600" cy="355092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</a:rPr>
              <a:t>Workplace giving </a:t>
            </a:r>
            <a:r>
              <a:rPr lang="en-US" sz="3600" dirty="0" smtClean="0"/>
              <a:t>is the only type of non-profit fundraising that is subsidized, low-risk, and high leverage.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A875-5652-4AA1-894C-F1373BB55A93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457200"/>
            <a:ext cx="7848600" cy="1143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Exercise #3: Federal connections?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381000" y="1828800"/>
            <a:ext cx="7924800" cy="4343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   Determine how many of your current supporters have a Federal “connection”, meaning: current employee, retiree, friend, neighbor, spouse, parent, child, client, visitor, , patrons, students, board members, etc.?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_____________________________________________</a:t>
            </a:r>
          </a:p>
          <a:p>
            <a:pPr>
              <a:buNone/>
            </a:pPr>
            <a:r>
              <a:rPr lang="en-US" dirty="0" smtClean="0"/>
              <a:t>_____________________________________________</a:t>
            </a:r>
          </a:p>
          <a:p>
            <a:pPr>
              <a:buNone/>
            </a:pPr>
            <a:r>
              <a:rPr lang="en-US" dirty="0" smtClean="0"/>
              <a:t>_____________________________________________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CFC  Fundraising Secret #5: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Teach Your Donors how you want them to give! </a:t>
            </a:r>
          </a:p>
          <a:p>
            <a:pPr lvl="1" algn="ctr">
              <a:buNone/>
            </a:pPr>
            <a:endParaRPr lang="en-US" sz="4100" dirty="0" smtClean="0"/>
          </a:p>
          <a:p>
            <a:pPr lvl="1" algn="ctr">
              <a:buNone/>
            </a:pPr>
            <a:r>
              <a:rPr lang="en-US" sz="3600" dirty="0" smtClean="0">
                <a:solidFill>
                  <a:srgbClr val="C00000"/>
                </a:solidFill>
              </a:rPr>
              <a:t>Do you know the 3 magic words that will triple the size of your CFC gift? </a:t>
            </a:r>
          </a:p>
          <a:p>
            <a:endParaRPr lang="en-US" sz="4400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CFC  Fundraising Secret #5: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2057400"/>
            <a:ext cx="8229600" cy="3505200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4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Thank you for your generous gift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</a:t>
            </a:r>
            <a:r>
              <a:rPr kumimoji="0" lang="en-US" sz="42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through payroll deduction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</a:t>
            </a:r>
            <a:r>
              <a:rPr kumimoji="0" lang="en-US" sz="4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the ABC CFC charity.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Why? 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same person who will give you a $100 check will sign up for a $12 per paycheck donation (26 *12) = $312, more than triple the amount of a one-time gift.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Workplace giving provides the ideal “practice field” for non-profit leadership.</a:t>
            </a:r>
          </a:p>
          <a:p>
            <a:pPr lvl="1"/>
            <a:r>
              <a:rPr lang="en-US" sz="2800" b="1" dirty="0" smtClean="0"/>
              <a:t> </a:t>
            </a:r>
            <a:r>
              <a:rPr lang="en-US" sz="2800" dirty="0" smtClean="0"/>
              <a:t>Public Speaking: in CFC campaigns you get to give your “elevator speech” hundreds of times.</a:t>
            </a:r>
          </a:p>
          <a:p>
            <a:pPr lvl="1"/>
            <a:r>
              <a:rPr lang="en-US" sz="2800" dirty="0" smtClean="0"/>
              <a:t>Listening skills</a:t>
            </a:r>
          </a:p>
          <a:p>
            <a:pPr lvl="1"/>
            <a:r>
              <a:rPr lang="en-US" sz="2800" dirty="0" smtClean="0"/>
              <a:t>Management skills</a:t>
            </a:r>
            <a:endParaRPr lang="en-US" sz="2800" dirty="0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CFC  Fundraising Secret #6: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CFC Fundraising Secret #7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1295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The CFC Logo is a tool worth millions, provided free to CFC charities (and only charities in the CFC can use it).  Don’t ignore a free million dollar tool, use it!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1028" name="Picture 4" descr="M:\Logo-col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200400"/>
            <a:ext cx="4661647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All Tools Available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you get attention if:</a:t>
            </a:r>
          </a:p>
          <a:p>
            <a:endParaRPr lang="en-US" dirty="0" smtClean="0"/>
          </a:p>
          <a:p>
            <a:r>
              <a:rPr lang="en-US" dirty="0" smtClean="0"/>
              <a:t>Your brand is one of the most recognized in the world?</a:t>
            </a:r>
          </a:p>
          <a:p>
            <a:r>
              <a:rPr lang="en-US" dirty="0" smtClean="0"/>
              <a:t>You have resources for all types of communication.</a:t>
            </a:r>
          </a:p>
          <a:p>
            <a:r>
              <a:rPr lang="en-US" dirty="0" smtClean="0"/>
              <a:t>CFC generates $7 Million annually for you?</a:t>
            </a:r>
          </a:p>
          <a:p>
            <a:r>
              <a:rPr lang="en-US" dirty="0" smtClean="0"/>
              <a:t>Do you use only 20</a:t>
            </a:r>
            <a:r>
              <a:rPr lang="en-US" baseline="30000" dirty="0" smtClean="0"/>
              <a:t>th</a:t>
            </a:r>
            <a:r>
              <a:rPr lang="en-US" dirty="0" smtClean="0"/>
              <a:t> and 21</a:t>
            </a:r>
            <a:r>
              <a:rPr lang="en-US" baseline="30000" dirty="0" smtClean="0"/>
              <a:t>st</a:t>
            </a:r>
            <a:r>
              <a:rPr lang="en-US" dirty="0" smtClean="0"/>
              <a:t> Century Tools?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04800" y="914400"/>
            <a:ext cx="1371600" cy="271272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Hang a Sign From Your Rooftop!</a:t>
            </a:r>
          </a:p>
          <a:p>
            <a:endParaRPr lang="en-US" dirty="0" smtClean="0"/>
          </a:p>
          <a:p>
            <a:r>
              <a:rPr lang="en-US" sz="1800" dirty="0" smtClean="0"/>
              <a:t>Just because it’s the 21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Century,</a:t>
            </a:r>
          </a:p>
          <a:p>
            <a:r>
              <a:rPr lang="en-US" sz="1800" dirty="0" smtClean="0"/>
              <a:t>Don’t Forget that 18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Century Tools Still Work!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199179"/>
            <a:ext cx="2136648" cy="165882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Successful CFC Fundraising</a:t>
            </a:r>
            <a:br>
              <a:rPr lang="en-US" dirty="0" smtClean="0"/>
            </a:br>
            <a:r>
              <a:rPr lang="en-US" sz="2200" dirty="0" smtClean="0">
                <a:hlinkClick r:id="rId2"/>
              </a:rPr>
              <a:t>cfcfundraising.com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dirty="0" smtClean="0"/>
              <a:t>Bill Huddleston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2CA875-5652-4AA1-894C-F1373BB55A93}" type="slidenum">
              <a:rPr lang="en-US" smtClean="0"/>
              <a:pPr/>
              <a:t>36</a:t>
            </a:fld>
            <a:endParaRPr lang="en-US" dirty="0"/>
          </a:p>
        </p:txBody>
      </p:sp>
      <p:pic>
        <p:nvPicPr>
          <p:cNvPr id="5" name="Picture Placeholder 4" descr="IMG_0862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9846" b="9846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Recap: 7 Keys to CFC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905000"/>
            <a:ext cx="7543800" cy="4049233"/>
          </a:xfrm>
        </p:spPr>
        <p:txBody>
          <a:bodyPr>
            <a:normAutofit fontScale="92500"/>
          </a:bodyPr>
          <a:lstStyle/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Work from your strengths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Learn the CFC game– the rules and how to play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Use all 12 months of the year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Understand why the CFC is the most donor friendly means of contributing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Learn how to generate other resources from CFC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Use the Tools of the 21</a:t>
            </a:r>
            <a:r>
              <a:rPr lang="en-US" baseline="30000" dirty="0" smtClean="0"/>
              <a:t>st</a:t>
            </a:r>
            <a:r>
              <a:rPr lang="en-US" dirty="0" smtClean="0"/>
              <a:t> Century</a:t>
            </a:r>
          </a:p>
          <a:p>
            <a:pPr marL="514350" lvl="0" indent="-514350">
              <a:buSzPct val="80000"/>
              <a:buFont typeface="+mj-lt"/>
              <a:buAutoNum type="arabicPeriod"/>
            </a:pPr>
            <a:r>
              <a:rPr lang="en-US" dirty="0" smtClean="0"/>
              <a:t>Say Thank You Early and Often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Questions &amp; Answers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>
          <a:xfrm>
            <a:off x="1066800" y="403860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CONTACT INFO: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BillHuddleston@Verizon.net</a:t>
            </a:r>
            <a:br>
              <a:rPr lang="en-US" dirty="0" smtClean="0"/>
            </a:br>
            <a:r>
              <a:rPr lang="en-US" dirty="0" smtClean="0"/>
              <a:t>(703) 560-1825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8229600" cy="1188720"/>
          </a:xfrm>
        </p:spPr>
        <p:txBody>
          <a:bodyPr/>
          <a:lstStyle/>
          <a:p>
            <a:pPr>
              <a:buNone/>
            </a:pPr>
            <a:r>
              <a:rPr lang="en-US" sz="3200" dirty="0" smtClean="0"/>
              <a:t>What is the Combined Federal Campaign (CFC)?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8" name="Picture 4" descr="M:\Logo-col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200400"/>
            <a:ext cx="4661647" cy="2438400"/>
          </a:xfrm>
          <a:prstGeom prst="rect">
            <a:avLst/>
          </a:prstGeom>
          <a:noFill/>
        </p:spPr>
      </p:pic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sz="4600" dirty="0" smtClean="0"/>
              <a:t>Introduction</a:t>
            </a:r>
            <a:endParaRPr lang="en-US"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124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CFC Fundraising Secrets</a:t>
            </a:r>
            <a:br>
              <a:rPr lang="en-US" dirty="0" smtClean="0"/>
            </a:br>
            <a:r>
              <a:rPr lang="en-US" sz="3600" dirty="0" smtClean="0"/>
              <a:t>The Insider’s Guide to the Combined Federal Campaign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6700" dirty="0" smtClean="0"/>
              <a:t>THANK YOU!</a:t>
            </a:r>
            <a:endParaRPr lang="en-US" sz="6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79126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BillHuddleston1@gmail.com		703-560-1825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A875-5652-4AA1-894C-F1373BB55A93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6172200"/>
            <a:ext cx="2984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CFCfundraising.com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Fundraising Pyramid &amp; the Fundraising Tetrahedron</a:t>
            </a:r>
          </a:p>
          <a:p>
            <a:r>
              <a:rPr lang="en-US" dirty="0" smtClean="0"/>
              <a:t>Comparison of types of non-profit fundraising</a:t>
            </a:r>
          </a:p>
          <a:p>
            <a:r>
              <a:rPr lang="en-US" dirty="0" smtClean="0"/>
              <a:t>“Three Cs” Exercise before deciding on a new project or program.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229600" cy="16581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Fundraising Pyramid</a:t>
            </a:r>
            <a:br>
              <a:rPr lang="en-US" dirty="0" smtClean="0"/>
            </a:br>
            <a:r>
              <a:rPr lang="en-US" sz="3600" dirty="0" smtClean="0"/>
              <a:t>21st Century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42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Fundraising Tetrahedron™</a:t>
            </a:r>
            <a:br>
              <a:rPr lang="en-US" dirty="0" smtClean="0"/>
            </a:br>
            <a:r>
              <a:rPr lang="en-US" sz="2700" dirty="0" smtClean="0"/>
              <a:t>(3 sided pyramid- your non-profit’s mission is the base)</a:t>
            </a:r>
            <a:endParaRPr lang="en-US" sz="27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8229600" cy="3810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15" name="Diagram 14"/>
          <p:cNvGraphicFramePr/>
          <p:nvPr/>
        </p:nvGraphicFramePr>
        <p:xfrm>
          <a:off x="381000" y="2590800"/>
          <a:ext cx="2667000" cy="198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Isosceles Triangle 6"/>
          <p:cNvSpPr/>
          <p:nvPr/>
        </p:nvSpPr>
        <p:spPr>
          <a:xfrm>
            <a:off x="3200400" y="2590800"/>
            <a:ext cx="2667000" cy="1981200"/>
          </a:xfrm>
          <a:prstGeom prst="triangle">
            <a:avLst>
              <a:gd name="adj" fmla="val 500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>
            <a:off x="6019800" y="2590800"/>
            <a:ext cx="2667000" cy="1981200"/>
          </a:xfrm>
          <a:prstGeom prst="triangle">
            <a:avLst>
              <a:gd name="adj" fmla="val 496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4648200"/>
            <a:ext cx="1828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Money:</a:t>
            </a:r>
          </a:p>
          <a:p>
            <a:pPr algn="ctr"/>
            <a:r>
              <a:rPr lang="en-US" dirty="0" smtClean="0"/>
              <a:t>Unrestricted &amp;</a:t>
            </a:r>
          </a:p>
          <a:p>
            <a:pPr algn="ctr"/>
            <a:r>
              <a:rPr lang="en-US" dirty="0" smtClean="0"/>
              <a:t>Restricted,</a:t>
            </a:r>
          </a:p>
          <a:p>
            <a:pPr algn="ctr"/>
            <a:r>
              <a:rPr lang="en-US" dirty="0" smtClean="0"/>
              <a:t>Grants, One-time, multi-year</a:t>
            </a:r>
          </a:p>
          <a:p>
            <a:pPr algn="ctr"/>
            <a:r>
              <a:rPr lang="en-US" dirty="0" smtClean="0"/>
              <a:t>Lifetime gifts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0" y="4724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657600" y="4800600"/>
            <a:ext cx="2209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Time:</a:t>
            </a:r>
          </a:p>
          <a:p>
            <a:r>
              <a:rPr lang="en-US" dirty="0" smtClean="0"/>
              <a:t>Yours, Staff (Paid &amp; Volunteer),</a:t>
            </a:r>
          </a:p>
          <a:p>
            <a:r>
              <a:rPr lang="en-US" dirty="0" smtClean="0"/>
              <a:t>Board Members,</a:t>
            </a:r>
          </a:p>
          <a:p>
            <a:r>
              <a:rPr lang="en-US" dirty="0" smtClean="0"/>
              <a:t>FR Volunteers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4800600"/>
            <a:ext cx="1600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Other Resources:</a:t>
            </a:r>
          </a:p>
          <a:p>
            <a:r>
              <a:rPr lang="en-US" dirty="0" smtClean="0"/>
              <a:t>Brand, Buildings,</a:t>
            </a:r>
          </a:p>
          <a:p>
            <a:r>
              <a:rPr lang="en-US" dirty="0" smtClean="0"/>
              <a:t>Space, Media,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1752600"/>
          <a:ext cx="7848599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6476"/>
                <a:gridCol w="2292849"/>
                <a:gridCol w="1915275"/>
                <a:gridCol w="1523999"/>
              </a:tblGrid>
              <a:tr h="1488440">
                <a:tc>
                  <a:txBody>
                    <a:bodyPr/>
                    <a:lstStyle/>
                    <a:p>
                      <a:r>
                        <a:rPr lang="en-US" dirty="0" smtClean="0"/>
                        <a:t>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 Fundraising</a:t>
                      </a:r>
                    </a:p>
                    <a:p>
                      <a:r>
                        <a:rPr lang="en-US" dirty="0" smtClean="0"/>
                        <a:t>(Annual Fund/</a:t>
                      </a:r>
                    </a:p>
                    <a:p>
                      <a:r>
                        <a:rPr lang="en-US" dirty="0" smtClean="0"/>
                        <a:t>Major Donor)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Grant </a:t>
                      </a:r>
                    </a:p>
                    <a:p>
                      <a:r>
                        <a:rPr lang="en-US" dirty="0" smtClean="0"/>
                        <a:t>Seeking (Foundation/Govt.)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Workplace</a:t>
                      </a:r>
                      <a:r>
                        <a:rPr lang="en-US" baseline="0" dirty="0" smtClean="0"/>
                        <a:t> Giving</a:t>
                      </a:r>
                    </a:p>
                    <a:p>
                      <a:r>
                        <a:rPr lang="en-US" baseline="0" dirty="0" smtClean="0"/>
                        <a:t>(CFC Model)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Who Funds?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Donor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Donor/Taxpayer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Donor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Whose</a:t>
                      </a:r>
                      <a:r>
                        <a:rPr lang="en-US" baseline="0" dirty="0" smtClean="0"/>
                        <a:t> Checking Account Pays the Expenses?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Non-profit’s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Non-profit’s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Donor’s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 of Campaign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Variable Cost (e.g. additional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solicitation</a:t>
                      </a:r>
                      <a:r>
                        <a:rPr lang="en-US" baseline="0" dirty="0" smtClean="0"/>
                        <a:t>s made, costs increase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&amp; Salary costs increase as more grants are applied for.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Fixed</a:t>
                      </a:r>
                      <a:r>
                        <a:rPr lang="en-US" baseline="0" dirty="0" smtClean="0"/>
                        <a:t> Cost Campaign – 100% of Federal workforce is solicited.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90800" y="838200"/>
            <a:ext cx="3886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Fundraising Comparison – 1 of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A875-5652-4AA1-894C-F1373BB55A93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143000"/>
          <a:ext cx="7848599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6476"/>
                <a:gridCol w="2292849"/>
                <a:gridCol w="1915275"/>
                <a:gridCol w="1523999"/>
              </a:tblGrid>
              <a:tr h="1447800">
                <a:tc>
                  <a:txBody>
                    <a:bodyPr/>
                    <a:lstStyle/>
                    <a:p>
                      <a:r>
                        <a:rPr lang="en-US" dirty="0" smtClean="0"/>
                        <a:t>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 Fundraising</a:t>
                      </a:r>
                    </a:p>
                    <a:p>
                      <a:r>
                        <a:rPr lang="en-US" dirty="0" smtClean="0"/>
                        <a:t>(Annual Fund/</a:t>
                      </a:r>
                    </a:p>
                    <a:p>
                      <a:r>
                        <a:rPr lang="en-US" dirty="0" smtClean="0"/>
                        <a:t>Major Donor)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Grant </a:t>
                      </a:r>
                    </a:p>
                    <a:p>
                      <a:r>
                        <a:rPr lang="en-US" dirty="0" smtClean="0"/>
                        <a:t>Seeking (Foundation/Govt.)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Workplace</a:t>
                      </a:r>
                      <a:r>
                        <a:rPr lang="en-US" baseline="0" dirty="0" smtClean="0"/>
                        <a:t> Giving</a:t>
                      </a:r>
                    </a:p>
                    <a:p>
                      <a:r>
                        <a:rPr lang="en-US" baseline="0" dirty="0" smtClean="0"/>
                        <a:t>(CFC Model)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Opportunities</a:t>
                      </a:r>
                      <a:r>
                        <a:rPr lang="en-US" baseline="0" dirty="0" smtClean="0"/>
                        <a:t> for face to face communication?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Annual</a:t>
                      </a:r>
                      <a:r>
                        <a:rPr lang="en-US" baseline="0" dirty="0" smtClean="0"/>
                        <a:t> Fund – minimal</a:t>
                      </a:r>
                    </a:p>
                    <a:p>
                      <a:r>
                        <a:rPr lang="en-US" baseline="0" dirty="0" smtClean="0"/>
                        <a:t>Major Donor - 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Minimal</a:t>
                      </a:r>
                      <a:r>
                        <a:rPr lang="en-US" baseline="0" dirty="0" smtClean="0"/>
                        <a:t> at early stages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Kick-offs,</a:t>
                      </a:r>
                      <a:r>
                        <a:rPr lang="en-US" baseline="0" dirty="0" smtClean="0"/>
                        <a:t> charity fairs, non-profit open houses,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</a:t>
                      </a:r>
                      <a:r>
                        <a:rPr lang="en-US" baseline="0" dirty="0" smtClean="0"/>
                        <a:t> Length of Funding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Varies</a:t>
                      </a:r>
                      <a:r>
                        <a:rPr lang="en-US" baseline="0" dirty="0" smtClean="0"/>
                        <a:t> for annual fund.</a:t>
                      </a:r>
                    </a:p>
                    <a:p>
                      <a:r>
                        <a:rPr lang="en-US" baseline="0" dirty="0" smtClean="0"/>
                        <a:t>Extensive for major donors.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1-3</a:t>
                      </a:r>
                      <a:r>
                        <a:rPr lang="en-US" baseline="0" dirty="0" smtClean="0"/>
                        <a:t> years (more than 5 is rare)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CFC</a:t>
                      </a:r>
                      <a:r>
                        <a:rPr lang="en-US" baseline="0" dirty="0" smtClean="0"/>
                        <a:t> donors often give for  10 or more years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Amount of Red Tape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 applicable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Extensive, especially</a:t>
                      </a:r>
                      <a:r>
                        <a:rPr lang="en-US" baseline="0" dirty="0" smtClean="0"/>
                        <a:t> after grant is awarded.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List of activities for application.</a:t>
                      </a:r>
                    </a:p>
                    <a:p>
                      <a:r>
                        <a:rPr lang="en-US" baseline="0" dirty="0" smtClean="0"/>
                        <a:t>NO RED TAPE ON BACK END!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43200" y="685800"/>
            <a:ext cx="4367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Fundraising Comparison – 2 of 2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CA875-5652-4AA1-894C-F1373BB55A93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“C”s of Deciding Upon any one of the Portfolio Approaches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Who will be responsible for the day-to-day accomplishment of the tasks?</a:t>
            </a:r>
          </a:p>
          <a:p>
            <a:r>
              <a:rPr lang="en-US" dirty="0" smtClean="0"/>
              <a:t> What skill sets are needed?</a:t>
            </a:r>
          </a:p>
          <a:p>
            <a:r>
              <a:rPr lang="en-US" dirty="0" smtClean="0"/>
              <a:t>Does current staff (paid or volunteer) have the needed capabilities?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514600"/>
            <a:ext cx="4041775" cy="384572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________________________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_________________________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_________________________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Capabilities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Notes: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“C”s of Deciding Upon any one of the Portfolio Approaches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Even if your staff have the capabilities needed, do they have the capacity at present to handle a new project/program?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Or, in other words are their plates already too full?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_______________________</a:t>
            </a:r>
          </a:p>
          <a:p>
            <a:pPr>
              <a:buNone/>
            </a:pPr>
            <a:r>
              <a:rPr lang="en-US" dirty="0" smtClean="0"/>
              <a:t>    _______________________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______________________</a:t>
            </a:r>
          </a:p>
          <a:p>
            <a:pPr>
              <a:buNone/>
            </a:pPr>
            <a:r>
              <a:rPr lang="en-US" dirty="0" smtClean="0"/>
              <a:t>    ______________________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Capacity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Notes: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“C”s of Deciding Upon any one of the Portfolio Approaches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Is the Board supportive of the new planned program/fundraising method?</a:t>
            </a:r>
          </a:p>
          <a:p>
            <a:r>
              <a:rPr lang="en-US" dirty="0" smtClean="0"/>
              <a:t>How much money have they committed to it? (If the answer to this is zero, or unrealistic, the answer to #1 is no!)</a:t>
            </a:r>
          </a:p>
          <a:p>
            <a:r>
              <a:rPr lang="en-US" dirty="0" smtClean="0"/>
              <a:t>Does ED have the time?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______________________</a:t>
            </a:r>
          </a:p>
          <a:p>
            <a:pPr>
              <a:buNone/>
            </a:pPr>
            <a:r>
              <a:rPr lang="en-US" dirty="0" smtClean="0"/>
              <a:t>    ______________________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_______________________ _______________________</a:t>
            </a:r>
          </a:p>
          <a:p>
            <a:endParaRPr lang="en-US" dirty="0" smtClean="0"/>
          </a:p>
          <a:p>
            <a:r>
              <a:rPr lang="en-US" dirty="0" smtClean="0"/>
              <a:t>____________________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Commitment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Notes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Nuts &amp; Bolts: Eligibility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Non-Profit Eligibility</a:t>
            </a:r>
          </a:p>
          <a:p>
            <a:pPr lvl="1"/>
            <a:r>
              <a:rPr lang="en-US" dirty="0" smtClean="0"/>
              <a:t>Be a 501(c)3 registered with the IRS.</a:t>
            </a:r>
          </a:p>
          <a:p>
            <a:pPr lvl="1"/>
            <a:r>
              <a:rPr lang="en-US" dirty="0" smtClean="0"/>
              <a:t>Have an office open for 15 hours a week with a dedicated phone line.</a:t>
            </a:r>
          </a:p>
          <a:p>
            <a:pPr lvl="1"/>
            <a:r>
              <a:rPr lang="en-US" dirty="0" smtClean="0"/>
              <a:t>Provide a complete IRS 990 to the CFC</a:t>
            </a:r>
          </a:p>
          <a:p>
            <a:pPr lvl="1"/>
            <a:r>
              <a:rPr lang="en-US" dirty="0" smtClean="0"/>
              <a:t>Charities with revenues &gt; $250,000 must have audited financials.</a:t>
            </a:r>
          </a:p>
          <a:p>
            <a:pPr lvl="1"/>
            <a:r>
              <a:rPr lang="en-US" dirty="0" smtClean="0"/>
              <a:t>Must use accrual method of accounting.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Nuts &amp; Bolts: Types of Charities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National</a:t>
            </a:r>
          </a:p>
          <a:p>
            <a:pPr lvl="1"/>
            <a:r>
              <a:rPr lang="en-US" dirty="0" smtClean="0"/>
              <a:t>Services provided in 15 or more states</a:t>
            </a:r>
          </a:p>
          <a:p>
            <a:r>
              <a:rPr lang="en-US" sz="3600" dirty="0" smtClean="0"/>
              <a:t>International</a:t>
            </a:r>
          </a:p>
          <a:p>
            <a:pPr lvl="1"/>
            <a:r>
              <a:rPr lang="en-US" dirty="0" smtClean="0"/>
              <a:t>Services provided in one or more countries</a:t>
            </a:r>
          </a:p>
          <a:p>
            <a:r>
              <a:rPr lang="en-US" sz="3600" dirty="0" smtClean="0"/>
              <a:t>Local</a:t>
            </a:r>
          </a:p>
          <a:p>
            <a:pPr lvl="1"/>
            <a:r>
              <a:rPr lang="en-US" dirty="0" smtClean="0"/>
              <a:t>More than 220 Regional CFCs</a:t>
            </a:r>
          </a:p>
          <a:p>
            <a:endParaRPr lang="en-US" sz="3600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Nuts &amp; Bolts: Federations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Federations are groups of charities with something in common, e.g. :</a:t>
            </a:r>
          </a:p>
          <a:p>
            <a:pPr lvl="1"/>
            <a:r>
              <a:rPr lang="en-US" dirty="0" smtClean="0"/>
              <a:t>Community Health Charities</a:t>
            </a:r>
          </a:p>
          <a:p>
            <a:pPr lvl="1"/>
            <a:r>
              <a:rPr lang="en-US" dirty="0" smtClean="0"/>
              <a:t>America’s Charities </a:t>
            </a:r>
          </a:p>
          <a:p>
            <a:pPr lvl="1"/>
            <a:r>
              <a:rPr lang="en-US" dirty="0" smtClean="0"/>
              <a:t>EarthShare</a:t>
            </a:r>
          </a:p>
          <a:p>
            <a:pPr lvl="1"/>
            <a:r>
              <a:rPr lang="en-US" dirty="0" smtClean="0"/>
              <a:t>Children’s Charities of America</a:t>
            </a:r>
          </a:p>
          <a:p>
            <a:pPr lvl="1"/>
            <a:r>
              <a:rPr lang="en-US" dirty="0" smtClean="0"/>
              <a:t>Global Impact</a:t>
            </a:r>
          </a:p>
          <a:p>
            <a:pPr lvl="1"/>
            <a:r>
              <a:rPr lang="en-US" dirty="0" smtClean="0"/>
              <a:t>United Way charities</a:t>
            </a:r>
          </a:p>
          <a:p>
            <a:r>
              <a:rPr lang="en-US" dirty="0" smtClean="0"/>
              <a:t>National &amp; International Federations</a:t>
            </a:r>
          </a:p>
          <a:p>
            <a:r>
              <a:rPr lang="en-US" dirty="0" smtClean="0"/>
              <a:t>Local Federations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Nuts &amp; Bolts: CFC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5438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Office of Personnel Management (opm.gov)</a:t>
            </a:r>
          </a:p>
          <a:p>
            <a:pPr lvl="1"/>
            <a:r>
              <a:rPr lang="en-US" sz="2400" dirty="0" smtClean="0"/>
              <a:t>Overall regulator, writes rules, approves national and international charities.</a:t>
            </a:r>
          </a:p>
          <a:p>
            <a:r>
              <a:rPr lang="en-US" dirty="0" smtClean="0"/>
              <a:t>Local Federal Coordinating Committee (LFCC)  </a:t>
            </a:r>
          </a:p>
          <a:p>
            <a:pPr lvl="1"/>
            <a:r>
              <a:rPr lang="en-US" sz="2400" dirty="0" smtClean="0"/>
              <a:t>Board of Directors, 100% Federal employees</a:t>
            </a:r>
          </a:p>
          <a:p>
            <a:r>
              <a:rPr lang="en-US" dirty="0" smtClean="0"/>
              <a:t>PCFO (Principal Combined Fund Organization)</a:t>
            </a:r>
          </a:p>
          <a:p>
            <a:pPr lvl="1"/>
            <a:r>
              <a:rPr lang="en-US" sz="2400" dirty="0" smtClean="0"/>
              <a:t>Contractor to the government</a:t>
            </a:r>
          </a:p>
          <a:p>
            <a:pPr lvl="1"/>
            <a:r>
              <a:rPr lang="en-US" sz="2400" dirty="0" smtClean="0"/>
              <a:t>Runs the CFC campaign and distributes funds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Nuts &amp; Bolts: CFC Pros and Cons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96240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CFC funds are unrestricted, reliable &amp; predictable.</a:t>
            </a:r>
          </a:p>
          <a:p>
            <a:r>
              <a:rPr lang="en-US" sz="2800" dirty="0" smtClean="0"/>
              <a:t>Less red-tape than grants.</a:t>
            </a:r>
          </a:p>
          <a:p>
            <a:r>
              <a:rPr lang="en-US" sz="2800" dirty="0" smtClean="0"/>
              <a:t>Workplace Giving is “low money down,” subsidized fundraising:</a:t>
            </a:r>
          </a:p>
          <a:p>
            <a:pPr lvl="1"/>
            <a:r>
              <a:rPr lang="en-US" dirty="0" smtClean="0"/>
              <a:t>Solicitations by employees.</a:t>
            </a:r>
          </a:p>
          <a:p>
            <a:pPr lvl="1"/>
            <a:r>
              <a:rPr lang="en-US" dirty="0" smtClean="0"/>
              <a:t>Campaign support, rooms at agency.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Lag time between solicitation period and disbursement period.</a:t>
            </a:r>
          </a:p>
          <a:p>
            <a:r>
              <a:rPr lang="en-US" sz="2400" dirty="0" smtClean="0"/>
              <a:t>Lag time between donor making pledge and non-profit getting list of donors.</a:t>
            </a:r>
          </a:p>
          <a:p>
            <a:r>
              <a:rPr lang="en-US" sz="2400" dirty="0" smtClean="0"/>
              <a:t>Anonymous Donors make it harder to communicate.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2CA875-5652-4AA1-894C-F1373BB55A9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	      PROs	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876800" y="1828800"/>
            <a:ext cx="4041775" cy="502443"/>
          </a:xfrm>
        </p:spPr>
        <p:txBody>
          <a:bodyPr>
            <a:normAutofit fontScale="25000" lnSpcReduction="20000"/>
          </a:bodyPr>
          <a:lstStyle/>
          <a:p>
            <a:r>
              <a:rPr lang="en-US" dirty="0" smtClean="0"/>
              <a:t>	     </a:t>
            </a:r>
          </a:p>
          <a:p>
            <a:r>
              <a:rPr lang="en-US" dirty="0" smtClean="0"/>
              <a:t>	</a:t>
            </a:r>
            <a:r>
              <a:rPr lang="en-US" sz="3200" dirty="0" smtClean="0"/>
              <a:t>	</a:t>
            </a:r>
            <a:r>
              <a:rPr lang="en-US" sz="8000" dirty="0" smtClean="0"/>
              <a:t>CONs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2133</TotalTime>
  <Words>2053</Words>
  <Application>Microsoft Office PowerPoint</Application>
  <PresentationFormat>On-screen Show (4:3)</PresentationFormat>
  <Paragraphs>420</Paragraphs>
  <Slides>48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Median</vt:lpstr>
      <vt:lpstr>Workplace Giving PRIMER for ARNOVA  Bill huddleston     cfcfundraising.com     </vt:lpstr>
      <vt:lpstr>CFC &amp; Workplace Giving in the 21st Century Modules</vt:lpstr>
      <vt:lpstr>Introduction</vt:lpstr>
      <vt:lpstr>Introduction</vt:lpstr>
      <vt:lpstr>Nuts &amp; Bolts: Eligibility</vt:lpstr>
      <vt:lpstr>Nuts &amp; Bolts: Types of Charities</vt:lpstr>
      <vt:lpstr>Nuts &amp; Bolts: Federations</vt:lpstr>
      <vt:lpstr>Nuts &amp; Bolts: CFC Organization</vt:lpstr>
      <vt:lpstr>Nuts &amp; Bolts: CFC Pros and Cons</vt:lpstr>
      <vt:lpstr> Overview </vt:lpstr>
      <vt:lpstr>Overview Timeline for 2011 Campaign Events</vt:lpstr>
      <vt:lpstr>CFC &amp; Workplace Giving in the 21st Century Modules</vt:lpstr>
      <vt:lpstr>Nuts &amp; Bolts: Donor Perspective</vt:lpstr>
      <vt:lpstr>Nuts &amp; Bolts: Donor Perspective</vt:lpstr>
      <vt:lpstr>National Capital Area CFC 2011 Catalog: Martha’s Table </vt:lpstr>
      <vt:lpstr>CFC &amp; Workplace Giving in the 21st Century Modules</vt:lpstr>
      <vt:lpstr>Campaign Events 2011      </vt:lpstr>
      <vt:lpstr>Campaign Events 2011 Types of events</vt:lpstr>
      <vt:lpstr>Other Avenues of Communication</vt:lpstr>
      <vt:lpstr>CFC &amp; Workplace Giving in the 21st Century Modules</vt:lpstr>
      <vt:lpstr>7 Keys to CFC Success</vt:lpstr>
      <vt:lpstr>Keys to Success: Exercise #1  – </vt:lpstr>
      <vt:lpstr>Keys to Success: Exercise #1  – Sample</vt:lpstr>
      <vt:lpstr>CFC FUNDRAISING SECRETS</vt:lpstr>
      <vt:lpstr>CFC Fundraising Secret #1</vt:lpstr>
      <vt:lpstr>CFC Fundraising Secret #2</vt:lpstr>
      <vt:lpstr>CFC Fundraising Secret #3</vt:lpstr>
      <vt:lpstr>Exercise #2: Fish where the fish are</vt:lpstr>
      <vt:lpstr>CFC Fundraising Secret #4:</vt:lpstr>
      <vt:lpstr>Exercise #3: Federal connections? </vt:lpstr>
      <vt:lpstr>CFC  Fundraising Secret #5:</vt:lpstr>
      <vt:lpstr>CFC  Fundraising Secret #5:</vt:lpstr>
      <vt:lpstr>CFC  Fundraising Secret #6:</vt:lpstr>
      <vt:lpstr>CFC Fundraising Secret #7</vt:lpstr>
      <vt:lpstr>Use All Tools Available</vt:lpstr>
      <vt:lpstr>    Successful CFC Fundraising cfcfundraising.com Bill Huddleston  </vt:lpstr>
      <vt:lpstr>Recap: 7 Keys to CFC Success</vt:lpstr>
      <vt:lpstr>Questions &amp; Answers</vt:lpstr>
      <vt:lpstr>CONTACT INFO:  BillHuddleston@Verizon.net (703) 560-1825  </vt:lpstr>
      <vt:lpstr>  CFC Fundraising Secrets The Insider’s Guide to the Combined Federal Campaign  THANK YOU!</vt:lpstr>
      <vt:lpstr>APPENDIX</vt:lpstr>
      <vt:lpstr> Fundraising Pyramid 21st Century </vt:lpstr>
      <vt:lpstr>Fundraising Tetrahedron™ (3 sided pyramid- your non-profit’s mission is the base)</vt:lpstr>
      <vt:lpstr>PowerPoint Presentation</vt:lpstr>
      <vt:lpstr>PowerPoint Presentation</vt:lpstr>
      <vt:lpstr>Three “C”s of Deciding Upon any one of the Portfolio Approaches</vt:lpstr>
      <vt:lpstr>Three “C”s of Deciding Upon any one of the Portfolio Approaches</vt:lpstr>
      <vt:lpstr>Three “C”s of Deciding Upon any one of the Portfolio Approaches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 CFC Fundraising Growing Donors that Give for Decades</dc:title>
  <dc:creator>Bill</dc:creator>
  <cp:lastModifiedBy>Elizabeth</cp:lastModifiedBy>
  <cp:revision>117</cp:revision>
  <dcterms:created xsi:type="dcterms:W3CDTF">2010-03-12T19:40:57Z</dcterms:created>
  <dcterms:modified xsi:type="dcterms:W3CDTF">2014-03-24T15:47:06Z</dcterms:modified>
</cp:coreProperties>
</file>